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2" r:id="rId2"/>
    <p:sldId id="275" r:id="rId3"/>
    <p:sldId id="273" r:id="rId4"/>
    <p:sldId id="274" r:id="rId5"/>
    <p:sldId id="271" r:id="rId6"/>
    <p:sldId id="272" r:id="rId7"/>
    <p:sldId id="267" r:id="rId8"/>
    <p:sldId id="270" r:id="rId9"/>
    <p:sldId id="268" r:id="rId10"/>
    <p:sldId id="269" r:id="rId11"/>
    <p:sldId id="266" r:id="rId12"/>
    <p:sldId id="263" r:id="rId13"/>
    <p:sldId id="264" r:id="rId14"/>
    <p:sldId id="265" r:id="rId15"/>
    <p:sldId id="256" r:id="rId16"/>
    <p:sldId id="259" r:id="rId17"/>
    <p:sldId id="260" r:id="rId18"/>
    <p:sldId id="257"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533" autoAdjust="0"/>
  </p:normalViewPr>
  <p:slideViewPr>
    <p:cSldViewPr snapToGrid="0">
      <p:cViewPr varScale="1">
        <p:scale>
          <a:sx n="96" d="100"/>
          <a:sy n="96" d="100"/>
        </p:scale>
        <p:origin x="10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EE185-E09D-45D0-9B26-B0FDD194F937}" type="datetimeFigureOut">
              <a:rPr lang="en-US" smtClean="0"/>
              <a:t>12/18/2018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E6E96-EEEB-44C7-8902-B7B0E3EAB0D5}" type="slidenum">
              <a:rPr lang="en-US" smtClean="0"/>
              <a:t>‹#›</a:t>
            </a:fld>
            <a:endParaRPr lang="en-US"/>
          </a:p>
        </p:txBody>
      </p:sp>
    </p:spTree>
    <p:extLst>
      <p:ext uri="{BB962C8B-B14F-4D97-AF65-F5344CB8AC3E}">
        <p14:creationId xmlns:p14="http://schemas.microsoft.com/office/powerpoint/2010/main" val="194174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3</a:t>
            </a:fld>
            <a:endParaRPr lang="en-US"/>
          </a:p>
        </p:txBody>
      </p:sp>
    </p:spTree>
    <p:extLst>
      <p:ext uri="{BB962C8B-B14F-4D97-AF65-F5344CB8AC3E}">
        <p14:creationId xmlns:p14="http://schemas.microsoft.com/office/powerpoint/2010/main" val="129296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7</a:t>
            </a:fld>
            <a:endParaRPr lang="en-US"/>
          </a:p>
        </p:txBody>
      </p:sp>
    </p:spTree>
    <p:extLst>
      <p:ext uri="{BB962C8B-B14F-4D97-AF65-F5344CB8AC3E}">
        <p14:creationId xmlns:p14="http://schemas.microsoft.com/office/powerpoint/2010/main" val="237361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222222"/>
                </a:solidFill>
                <a:latin typeface="Lora"/>
              </a:rPr>
              <a:t>Schematic representation of the intracellular folate biosynthetic pathway and the gene polymorphisms detected in previous studies (in green), the polymorphisms included in the present meta-analysis were highlighted in red or blue, and the SNPs in red showed associations with the MTX effectiveness in RA patients. MTX: Methotrexate; MTX-PGs: Methotrexate </a:t>
            </a:r>
            <a:r>
              <a:rPr lang="en-US" dirty="0" err="1" smtClean="0">
                <a:solidFill>
                  <a:srgbClr val="222222"/>
                </a:solidFill>
                <a:latin typeface="Lora"/>
              </a:rPr>
              <a:t>polyglutamates</a:t>
            </a:r>
            <a:r>
              <a:rPr lang="en-US" dirty="0" smtClean="0">
                <a:solidFill>
                  <a:srgbClr val="222222"/>
                </a:solidFill>
                <a:latin typeface="Lora"/>
              </a:rPr>
              <a:t>; Transport system: SLC16A7, SLC19A1, SLC46A1 and SLC22A11: Solute carriers; SLCO 1B1: Solute carrier organic anion transporter; RFC-1: Reduced folate carrier 1; ABCC1–4, ABCB1 and ABCG2: Adenosine triphosphate–binding cassette (ABC) transporters. Enzymes: ADA: Adenosine deaminase; ATIC: -Aminoimidazole-4-carboxamide ribonucleotide </a:t>
            </a:r>
            <a:r>
              <a:rPr lang="en-US" dirty="0" err="1" smtClean="0">
                <a:solidFill>
                  <a:srgbClr val="222222"/>
                </a:solidFill>
                <a:latin typeface="Lora"/>
              </a:rPr>
              <a:t>transformylase</a:t>
            </a:r>
            <a:r>
              <a:rPr lang="en-US" dirty="0" smtClean="0">
                <a:solidFill>
                  <a:srgbClr val="222222"/>
                </a:solidFill>
                <a:latin typeface="Lora"/>
              </a:rPr>
              <a:t>/IMP </a:t>
            </a:r>
            <a:r>
              <a:rPr lang="en-US" dirty="0" err="1" smtClean="0">
                <a:solidFill>
                  <a:srgbClr val="222222"/>
                </a:solidFill>
                <a:latin typeface="Lora"/>
              </a:rPr>
              <a:t>cyclohydrolase</a:t>
            </a:r>
            <a:r>
              <a:rPr lang="en-US" dirty="0" smtClean="0">
                <a:solidFill>
                  <a:srgbClr val="222222"/>
                </a:solidFill>
                <a:latin typeface="Lora"/>
              </a:rPr>
              <a:t>; IMP: Inosine monophosphate; IMPDH2: Inosine 5′-monophosphate dehydrogenase; CBS: Cystathionine-</a:t>
            </a:r>
            <a:r>
              <a:rPr lang="el-GR" dirty="0" smtClean="0">
                <a:solidFill>
                  <a:srgbClr val="222222"/>
                </a:solidFill>
                <a:latin typeface="Lora"/>
              </a:rPr>
              <a:t>β-</a:t>
            </a:r>
            <a:r>
              <a:rPr lang="en-US" dirty="0" smtClean="0">
                <a:solidFill>
                  <a:srgbClr val="222222"/>
                </a:solidFill>
                <a:latin typeface="Lora"/>
              </a:rPr>
              <a:t>synthase; CL: Cystathionine </a:t>
            </a:r>
            <a:r>
              <a:rPr lang="en-US" dirty="0" err="1" smtClean="0">
                <a:solidFill>
                  <a:srgbClr val="222222"/>
                </a:solidFill>
                <a:latin typeface="Lora"/>
              </a:rPr>
              <a:t>lyase</a:t>
            </a:r>
            <a:r>
              <a:rPr lang="en-US" dirty="0" smtClean="0">
                <a:solidFill>
                  <a:srgbClr val="222222"/>
                </a:solidFill>
                <a:latin typeface="Lora"/>
              </a:rPr>
              <a:t>; DHFR: </a:t>
            </a:r>
            <a:r>
              <a:rPr lang="en-US" dirty="0" err="1" smtClean="0">
                <a:solidFill>
                  <a:srgbClr val="222222"/>
                </a:solidFill>
                <a:latin typeface="Lora"/>
              </a:rPr>
              <a:t>Dihydrofolate</a:t>
            </a:r>
            <a:r>
              <a:rPr lang="en-US" dirty="0" smtClean="0">
                <a:solidFill>
                  <a:srgbClr val="222222"/>
                </a:solidFill>
                <a:latin typeface="Lora"/>
              </a:rPr>
              <a:t> reductase; FPGS: </a:t>
            </a:r>
            <a:r>
              <a:rPr lang="en-US" dirty="0" err="1" smtClean="0">
                <a:solidFill>
                  <a:srgbClr val="222222"/>
                </a:solidFill>
                <a:latin typeface="Lora"/>
              </a:rPr>
              <a:t>Folylpolyglutamyl</a:t>
            </a:r>
            <a:r>
              <a:rPr lang="en-US" dirty="0" smtClean="0">
                <a:solidFill>
                  <a:srgbClr val="222222"/>
                </a:solidFill>
                <a:latin typeface="Lora"/>
              </a:rPr>
              <a:t> synthase; GGH: </a:t>
            </a:r>
            <a:r>
              <a:rPr lang="en-US" dirty="0" err="1" smtClean="0">
                <a:solidFill>
                  <a:srgbClr val="222222"/>
                </a:solidFill>
                <a:latin typeface="Lora"/>
              </a:rPr>
              <a:t>Glutamyl</a:t>
            </a:r>
            <a:r>
              <a:rPr lang="en-US" dirty="0" smtClean="0">
                <a:solidFill>
                  <a:srgbClr val="222222"/>
                </a:solidFill>
                <a:latin typeface="Lora"/>
              </a:rPr>
              <a:t> hydrolase; CCND1: Cyclin D1; MS: Methionine synthase; MTHFR: Methylenetetrahydrofolate reductase; MTHFD1: Methylenetetrahydrofolate dehydrogenase; MTRR: Methionine synthase reductase; SHMT: Serine </a:t>
            </a:r>
            <a:r>
              <a:rPr lang="en-US" dirty="0" err="1" smtClean="0">
                <a:solidFill>
                  <a:srgbClr val="222222"/>
                </a:solidFill>
                <a:latin typeface="Lora"/>
              </a:rPr>
              <a:t>hydroxymethyltransferase</a:t>
            </a:r>
            <a:r>
              <a:rPr lang="en-US" dirty="0" smtClean="0">
                <a:solidFill>
                  <a:srgbClr val="222222"/>
                </a:solidFill>
                <a:latin typeface="Lora"/>
              </a:rPr>
              <a:t>; TYMS: thymidylate; TSER: Thymidylate synthase enhancer region. Metabolites: ADP: Adenosine diphosphate; AICAR: 5-aminoimidazole-4-carboxamide ribonucleotide; AMP: Adenosine monophosphate; ATP: Adenosine triphosphate; CH3: Methyl group; DHF: </a:t>
            </a:r>
            <a:r>
              <a:rPr lang="en-US" dirty="0" err="1" smtClean="0">
                <a:solidFill>
                  <a:srgbClr val="222222"/>
                </a:solidFill>
                <a:latin typeface="Lora"/>
              </a:rPr>
              <a:t>Dihydrofolate</a:t>
            </a:r>
            <a:r>
              <a:rPr lang="en-US" dirty="0" smtClean="0">
                <a:solidFill>
                  <a:srgbClr val="222222"/>
                </a:solidFill>
                <a:latin typeface="Lora"/>
              </a:rPr>
              <a:t>; dTMP: Deoxythymidine-5′-monophosphate; </a:t>
            </a:r>
            <a:r>
              <a:rPr lang="en-US" dirty="0" err="1" smtClean="0">
                <a:solidFill>
                  <a:srgbClr val="222222"/>
                </a:solidFill>
                <a:latin typeface="Lora"/>
              </a:rPr>
              <a:t>dUMP</a:t>
            </a:r>
            <a:r>
              <a:rPr lang="en-US" dirty="0" smtClean="0">
                <a:solidFill>
                  <a:srgbClr val="222222"/>
                </a:solidFill>
                <a:latin typeface="Lora"/>
              </a:rPr>
              <a:t>: Deoxyuridine-5′-monophosphate; FAICAR: 10-formyl-AICAR; ITP: Inosine triphosphate; ITPA: Inosine triphosphate </a:t>
            </a:r>
            <a:r>
              <a:rPr lang="en-US" dirty="0" err="1" smtClean="0">
                <a:solidFill>
                  <a:srgbClr val="222222"/>
                </a:solidFill>
                <a:latin typeface="Lora"/>
              </a:rPr>
              <a:t>pyrophosphatase</a:t>
            </a:r>
            <a:r>
              <a:rPr lang="en-US" dirty="0" smtClean="0">
                <a:solidFill>
                  <a:srgbClr val="222222"/>
                </a:solidFill>
                <a:latin typeface="Lora"/>
              </a:rPr>
              <a:t>; THF: tetrahydrofolate. Disease associated gene polymorphisms: ESR: Estrogen receptors; AIF-1: Allograft inflammatory factor-1; PTPN2: Protein tyrosine phosphatase non-receptor type 22; HLA: Human leukocyte antigen; TLR4: Toll-like receptor 4; CXC: Chemokines; TGFB: tissue growth factor </a:t>
            </a:r>
            <a:r>
              <a:rPr lang="el-GR" dirty="0" smtClean="0">
                <a:solidFill>
                  <a:srgbClr val="222222"/>
                </a:solidFill>
                <a:latin typeface="Lora"/>
              </a:rPr>
              <a:t>β.</a:t>
            </a:r>
          </a:p>
          <a:p>
            <a:r>
              <a:rPr lang="el-GR" dirty="0" smtClean="0"/>
              <a:t/>
            </a:r>
            <a:br>
              <a:rPr lang="el-GR"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11</a:t>
            </a:fld>
            <a:endParaRPr lang="en-US"/>
          </a:p>
        </p:txBody>
      </p:sp>
    </p:spTree>
    <p:extLst>
      <p:ext uri="{BB962C8B-B14F-4D97-AF65-F5344CB8AC3E}">
        <p14:creationId xmlns:p14="http://schemas.microsoft.com/office/powerpoint/2010/main" val="24019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16</a:t>
            </a:fld>
            <a:endParaRPr lang="en-US"/>
          </a:p>
        </p:txBody>
      </p:sp>
    </p:spTree>
    <p:extLst>
      <p:ext uri="{BB962C8B-B14F-4D97-AF65-F5344CB8AC3E}">
        <p14:creationId xmlns:p14="http://schemas.microsoft.com/office/powerpoint/2010/main" val="120123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2004</a:t>
            </a:r>
            <a:r>
              <a:rPr lang="zh-CN" altLang="en-US" sz="1200" b="0" i="0" kern="1200" dirty="0" smtClean="0">
                <a:solidFill>
                  <a:schemeClr val="tx1"/>
                </a:solidFill>
                <a:effectLst/>
                <a:latin typeface="+mn-lt"/>
                <a:ea typeface="+mn-ea"/>
                <a:cs typeface="+mn-cs"/>
              </a:rPr>
              <a:t>年，荷兰莱登大学的学者 </a:t>
            </a:r>
            <a:r>
              <a:rPr lang="en-US" altLang="zh-CN" sz="1200" b="0" i="0" kern="1200" dirty="0" smtClean="0">
                <a:solidFill>
                  <a:schemeClr val="tx1"/>
                </a:solidFill>
                <a:effectLst/>
                <a:latin typeface="+mn-lt"/>
                <a:ea typeface="+mn-ea"/>
                <a:cs typeface="+mn-cs"/>
              </a:rPr>
              <a:t>MARIAN </a:t>
            </a:r>
            <a:r>
              <a:rPr lang="en-US" altLang="zh-CN" sz="1200" b="0" i="0" kern="1200" dirty="0" err="1" smtClean="0">
                <a:solidFill>
                  <a:schemeClr val="tx1"/>
                </a:solidFill>
                <a:effectLst/>
                <a:latin typeface="+mn-lt"/>
                <a:ea typeface="+mn-ea"/>
                <a:cs typeface="+mn-cs"/>
              </a:rPr>
              <a:t>Bakermans-Kranenburg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扛着摄像机进驻到</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多个暴躁逆反的</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岁幼儿的家中。这些熊孩子经常哭闹大叫，喜欢发脾气丢东西，不听父母的话。许多研究发现，在这个年龄段展现出这类行为的孩子往往日后学业不佳，并很可能发展出反社会倾向。而这种行为，和一个名为 </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的基因有关。</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基因也叫多动症基因，它的某个突变会让携带者成为多动症高风险人群，表现如上所述。但是，</a:t>
            </a:r>
            <a:r>
              <a:rPr lang="en-US" altLang="zh-CN" sz="1200" b="0" i="0" kern="1200" dirty="0" err="1" smtClean="0">
                <a:solidFill>
                  <a:schemeClr val="tx1"/>
                </a:solidFill>
                <a:effectLst/>
                <a:latin typeface="+mn-lt"/>
                <a:ea typeface="+mn-ea"/>
                <a:cs typeface="+mn-cs"/>
              </a:rPr>
              <a:t>Bakermans-Kranenburg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在对这些家庭的儿童和父母的基因以及攻击性进行研究后发现，只有在遇上冷漠严酷的母亲的情况下，携带 </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突变的孩子才会表现出暴力行为。光有冷漠的母亲，或光携带 </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突变本身不会让一个孩子变得更有攻击性。更重要的是，</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这个基因的突变不仅和多动症和霸凌行为有关，也和热爱探索和寻求奖赏的个性有关。把携带高风险 </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突变的孩子交给一个善解人意的母亲，结果会不会不同？为了证实这个设想，在</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个月的时间里，</a:t>
            </a:r>
            <a:r>
              <a:rPr lang="en-US" altLang="zh-CN" sz="1200" b="0" i="0" kern="1200" dirty="0" err="1" smtClean="0">
                <a:solidFill>
                  <a:schemeClr val="tx1"/>
                </a:solidFill>
                <a:effectLst/>
                <a:latin typeface="+mn-lt"/>
                <a:ea typeface="+mn-ea"/>
                <a:cs typeface="+mn-cs"/>
              </a:rPr>
              <a:t>Bakermans-Kranenburg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造访了其中</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户家庭，拍下了他们的育儿片段，然后把这些片段剪辑成育儿培训视频，供其他母亲学习如何识别孩子的情绪。比如，一些熊孩子在母亲给他们念书之后，表现得很愉快，这样的片段让其他母亲知道，给孩子念书可以缓解他们的敌对行为。</a:t>
            </a:r>
            <a:r>
              <a:rPr lang="en-US" altLang="zh-CN" sz="1200" b="0" i="0" kern="1200" dirty="0" err="1" smtClean="0">
                <a:solidFill>
                  <a:schemeClr val="tx1"/>
                </a:solidFill>
                <a:effectLst/>
                <a:latin typeface="+mn-lt"/>
                <a:ea typeface="+mn-ea"/>
                <a:cs typeface="+mn-cs"/>
              </a:rPr>
              <a:t>Bakermans-Kranenburg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把</a:t>
            </a:r>
            <a:r>
              <a:rPr lang="en-US" altLang="zh-CN" sz="1200" b="0" i="0" kern="1200" dirty="0" smtClean="0">
                <a:solidFill>
                  <a:schemeClr val="tx1"/>
                </a:solidFill>
                <a:effectLst/>
                <a:latin typeface="+mn-lt"/>
                <a:ea typeface="+mn-ea"/>
                <a:cs typeface="+mn-cs"/>
              </a:rPr>
              <a:t>157</a:t>
            </a:r>
            <a:r>
              <a:rPr lang="zh-CN" altLang="en-US" sz="1200" b="0" i="0" kern="1200" dirty="0" smtClean="0">
                <a:solidFill>
                  <a:schemeClr val="tx1"/>
                </a:solidFill>
                <a:effectLst/>
                <a:latin typeface="+mn-lt"/>
                <a:ea typeface="+mn-ea"/>
                <a:cs typeface="+mn-cs"/>
              </a:rPr>
              <a:t>个有暴力行为的</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岁儿童的家庭分成</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组，其中一组的母亲观看了这些共情指导视频；另一组没有接受任何指导。在这样干预了</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个月后，</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组原本相似的家庭出现了分化。那些携带多动症基因突变，并且母亲接受了共情培训的孩子的攻击性下降了</a:t>
            </a:r>
            <a:r>
              <a:rPr lang="en-US" altLang="zh-CN" sz="1200" b="0" i="0" kern="1200" dirty="0" smtClean="0">
                <a:solidFill>
                  <a:schemeClr val="tx1"/>
                </a:solidFill>
                <a:effectLst/>
                <a:latin typeface="+mn-lt"/>
                <a:ea typeface="+mn-ea"/>
                <a:cs typeface="+mn-cs"/>
              </a:rPr>
              <a:t>27%</a:t>
            </a:r>
            <a:r>
              <a:rPr lang="zh-CN" altLang="en-US" sz="1200" b="0" i="0" kern="1200" dirty="0" smtClean="0">
                <a:solidFill>
                  <a:schemeClr val="tx1"/>
                </a:solidFill>
                <a:effectLst/>
                <a:latin typeface="+mn-lt"/>
                <a:ea typeface="+mn-ea"/>
                <a:cs typeface="+mn-cs"/>
              </a:rPr>
              <a:t>，下降程度超过那些低风险型基因突变，或者母亲并没有接受育儿指导的儿童。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在另一项研究中，以色列希伯来大学的心理学家 </a:t>
            </a:r>
            <a:r>
              <a:rPr lang="en-US" altLang="zh-CN" sz="1200" b="0" i="0" kern="1200" dirty="0" smtClean="0">
                <a:solidFill>
                  <a:schemeClr val="tx1"/>
                </a:solidFill>
                <a:effectLst/>
                <a:latin typeface="+mn-lt"/>
                <a:ea typeface="+mn-ea"/>
                <a:cs typeface="+mn-cs"/>
              </a:rPr>
              <a:t>Ariel </a:t>
            </a:r>
            <a:r>
              <a:rPr lang="en-US" altLang="zh-CN" sz="1200" b="0" i="0" kern="1200" dirty="0" err="1" smtClean="0">
                <a:solidFill>
                  <a:schemeClr val="tx1"/>
                </a:solidFill>
                <a:effectLst/>
                <a:latin typeface="+mn-lt"/>
                <a:ea typeface="+mn-ea"/>
                <a:cs typeface="+mn-cs"/>
              </a:rPr>
              <a:t>Knafo</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也对携带高风险 </a:t>
            </a:r>
            <a:r>
              <a:rPr lang="en-US" altLang="zh-CN" sz="1200" b="0" i="0" kern="1200" dirty="0" smtClean="0">
                <a:solidFill>
                  <a:schemeClr val="tx1"/>
                </a:solidFill>
                <a:effectLst/>
                <a:latin typeface="+mn-lt"/>
                <a:ea typeface="+mn-ea"/>
                <a:cs typeface="+mn-cs"/>
              </a:rPr>
              <a:t>DRD4 </a:t>
            </a:r>
            <a:r>
              <a:rPr lang="zh-CN" altLang="en-US" sz="1200" b="0" i="0" kern="1200" dirty="0" smtClean="0">
                <a:solidFill>
                  <a:schemeClr val="tx1"/>
                </a:solidFill>
                <a:effectLst/>
                <a:latin typeface="+mn-lt"/>
                <a:ea typeface="+mn-ea"/>
                <a:cs typeface="+mn-cs"/>
              </a:rPr>
              <a:t>突变的</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岁儿童进行了研究。在实验里，研究者假装不小心撞到了膝盖，还弄丢了娃娃，借此来看看这些</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岁的孩子会不会过来帮忙或者安慰自己。结果，那些携带多动症基因突变，并且母亲冷漠的儿童对“痛苦”的研究者无动于衷；意外的是，那些最乐于助人的孩子也携带这个突变，不过他们有热心体贴的母亲。</a:t>
            </a:r>
          </a:p>
          <a:p>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18</a:t>
            </a:fld>
            <a:endParaRPr lang="en-US"/>
          </a:p>
        </p:txBody>
      </p:sp>
    </p:spTree>
    <p:extLst>
      <p:ext uri="{BB962C8B-B14F-4D97-AF65-F5344CB8AC3E}">
        <p14:creationId xmlns:p14="http://schemas.microsoft.com/office/powerpoint/2010/main" val="326401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9E6E96-EEEB-44C7-8902-B7B0E3EAB0D5}" type="slidenum">
              <a:rPr lang="en-US" smtClean="0"/>
              <a:t>19</a:t>
            </a:fld>
            <a:endParaRPr lang="en-US"/>
          </a:p>
        </p:txBody>
      </p:sp>
    </p:spTree>
    <p:extLst>
      <p:ext uri="{BB962C8B-B14F-4D97-AF65-F5344CB8AC3E}">
        <p14:creationId xmlns:p14="http://schemas.microsoft.com/office/powerpoint/2010/main" val="201465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A6148B-FC76-4098-9E9C-365C19FDD998}"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78559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6148B-FC76-4098-9E9C-365C19FDD998}"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20141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6148B-FC76-4098-9E9C-365C19FDD998}"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1017253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6148B-FC76-4098-9E9C-365C19FDD998}"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413839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5A6148B-FC76-4098-9E9C-365C19FDD998}" type="datetimeFigureOut">
              <a:rPr lang="en-US" smtClean="0"/>
              <a:t>12/18/2018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4229589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A6148B-FC76-4098-9E9C-365C19FDD998}"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365699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A6148B-FC76-4098-9E9C-365C19FDD998}" type="datetimeFigureOut">
              <a:rPr lang="en-US" smtClean="0"/>
              <a:t>12/18/2018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92600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A6148B-FC76-4098-9E9C-365C19FDD998}" type="datetimeFigureOut">
              <a:rPr lang="en-US" smtClean="0"/>
              <a:t>12/18/2018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384075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6148B-FC76-4098-9E9C-365C19FDD998}" type="datetimeFigureOut">
              <a:rPr lang="en-US" smtClean="0"/>
              <a:t>12/18/2018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254775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A6148B-FC76-4098-9E9C-365C19FDD998}"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3818819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A6148B-FC76-4098-9E9C-365C19FDD998}" type="datetimeFigureOut">
              <a:rPr lang="en-US" smtClean="0"/>
              <a:t>12/18/2018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695BA-962B-462E-8F69-04F14783FABF}" type="slidenum">
              <a:rPr lang="en-US" smtClean="0"/>
              <a:t>‹#›</a:t>
            </a:fld>
            <a:endParaRPr lang="en-US"/>
          </a:p>
        </p:txBody>
      </p:sp>
    </p:spTree>
    <p:extLst>
      <p:ext uri="{BB962C8B-B14F-4D97-AF65-F5344CB8AC3E}">
        <p14:creationId xmlns:p14="http://schemas.microsoft.com/office/powerpoint/2010/main" val="266458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6148B-FC76-4098-9E9C-365C19FDD998}" type="datetimeFigureOut">
              <a:rPr lang="en-US" smtClean="0"/>
              <a:t>12/18/2018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695BA-962B-462E-8F69-04F14783FABF}" type="slidenum">
              <a:rPr lang="en-US" smtClean="0"/>
              <a:t>‹#›</a:t>
            </a:fld>
            <a:endParaRPr lang="en-US"/>
          </a:p>
        </p:txBody>
      </p:sp>
    </p:spTree>
    <p:extLst>
      <p:ext uri="{BB962C8B-B14F-4D97-AF65-F5344CB8AC3E}">
        <p14:creationId xmlns:p14="http://schemas.microsoft.com/office/powerpoint/2010/main" val="68286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aug2017.archive.ensembl.org/Homo_sapiens/geneview?gene=ENSG00000160224" TargetMode="External"/><Relationship Id="rId13" Type="http://schemas.openxmlformats.org/officeDocument/2006/relationships/hyperlink" Target="http://genome.ucsc.edu/cgi-bin/hgTracks?db=hg38&amp;position=chrX:154010438-154010439" TargetMode="External"/><Relationship Id="rId18" Type="http://schemas.openxmlformats.org/officeDocument/2006/relationships/hyperlink" Target="http://aug2017.archive.ensembl.org/Homo_sapiens/geneview?gene=ENSG00000154319" TargetMode="External"/><Relationship Id="rId26" Type="http://schemas.openxmlformats.org/officeDocument/2006/relationships/hyperlink" Target="http://aug2017.archive.ensembl.org/Homo_sapiens/geneview?gene=ENSG00000128604" TargetMode="External"/><Relationship Id="rId39" Type="http://schemas.openxmlformats.org/officeDocument/2006/relationships/hyperlink" Target="http://genome.ucsc.edu/cgi-bin/hgTracks?db=hg38&amp;position=chr18:69864405-69864406" TargetMode="External"/><Relationship Id="rId3" Type="http://schemas.openxmlformats.org/officeDocument/2006/relationships/hyperlink" Target="http://genome.ucsc.edu/cgi-bin/hgTracks?db=hg38&amp;position=chr5:143399009-143399010" TargetMode="External"/><Relationship Id="rId21" Type="http://schemas.openxmlformats.org/officeDocument/2006/relationships/hyperlink" Target="http://genome.ucsc.edu/cgi-bin/hgTracks?db=hg38&amp;position=chr1:172658357-172658358" TargetMode="External"/><Relationship Id="rId34" Type="http://schemas.openxmlformats.org/officeDocument/2006/relationships/hyperlink" Target="http://genome.ucsc.edu/cgi-bin/hgTracks?db=hg38&amp;position=chr3:52227014-52227015" TargetMode="External"/><Relationship Id="rId42" Type="http://schemas.openxmlformats.org/officeDocument/2006/relationships/hyperlink" Target="http://aug2017.archive.ensembl.org/Homo_sapiens/geneview?gene=ENSG00000203963" TargetMode="External"/><Relationship Id="rId47" Type="http://schemas.openxmlformats.org/officeDocument/2006/relationships/hyperlink" Target="http://aug2017.archive.ensembl.org/Homo_sapiens/geneview?gene=ENSG00000255422" TargetMode="External"/><Relationship Id="rId7" Type="http://schemas.openxmlformats.org/officeDocument/2006/relationships/hyperlink" Target="http://genome.ucsc.edu/cgi-bin/hgTracks?db=hg38&amp;position=chr21:44289269-44289270" TargetMode="External"/><Relationship Id="rId12" Type="http://schemas.openxmlformats.org/officeDocument/2006/relationships/hyperlink" Target="http://aug2017.archive.ensembl.org/Homo_sapiens/geneview?gene=ENSG00000112116" TargetMode="External"/><Relationship Id="rId17" Type="http://schemas.openxmlformats.org/officeDocument/2006/relationships/hyperlink" Target="http://genome.ucsc.edu/cgi-bin/hgTracks?db=hg38&amp;position=chr8:11486463-11486464" TargetMode="External"/><Relationship Id="rId25" Type="http://schemas.openxmlformats.org/officeDocument/2006/relationships/hyperlink" Target="http://genome.ucsc.edu/cgi-bin/hgTracks?db=hg38&amp;position=chr7:128938246-128938247" TargetMode="External"/><Relationship Id="rId33" Type="http://schemas.openxmlformats.org/officeDocument/2006/relationships/hyperlink" Target="http://aug2017.archive.ensembl.org/Homo_sapiens/geneview?gene=ENSG00000138378" TargetMode="External"/><Relationship Id="rId38" Type="http://schemas.openxmlformats.org/officeDocument/2006/relationships/hyperlink" Target="http://genome.ucsc.edu/cgi-bin/hgTracks?db=hg38&amp;position=chr2:203745672-203745673" TargetMode="External"/><Relationship Id="rId46" Type="http://schemas.openxmlformats.org/officeDocument/2006/relationships/hyperlink" Target="http://genome.ucsc.edu/cgi-bin/hgTracks?db=hg38&amp;position=chr11:118741071-118741072" TargetMode="External"/><Relationship Id="rId2" Type="http://schemas.openxmlformats.org/officeDocument/2006/relationships/notesSlide" Target="../notesSlides/notesSlide1.xml"/><Relationship Id="rId16" Type="http://schemas.openxmlformats.org/officeDocument/2006/relationships/hyperlink" Target="http://aug2017.archive.ensembl.org/Homo_sapiens/geneview?gene=ENSG00000243660" TargetMode="External"/><Relationship Id="rId20" Type="http://schemas.openxmlformats.org/officeDocument/2006/relationships/hyperlink" Target="http://aug2017.archive.ensembl.org/Homo_sapiens/geneview?gene=ENSG00000134242" TargetMode="External"/><Relationship Id="rId29" Type="http://schemas.openxmlformats.org/officeDocument/2006/relationships/hyperlink" Target="http://aug2017.archive.ensembl.org/Homo_sapiens/geneview?gene=ENSG00000283733" TargetMode="External"/><Relationship Id="rId41" Type="http://schemas.openxmlformats.org/officeDocument/2006/relationships/hyperlink" Target="http://genome.ucsc.edu/cgi-bin/hgTracks?db=hg38&amp;position=chr1:67222665-67222666" TargetMode="External"/><Relationship Id="rId1" Type="http://schemas.openxmlformats.org/officeDocument/2006/relationships/slideLayout" Target="../slideLayouts/slideLayout7.xml"/><Relationship Id="rId6" Type="http://schemas.openxmlformats.org/officeDocument/2006/relationships/hyperlink" Target="http://aug2017.archive.ensembl.org/Homo_sapiens/geneview?gene=ENSG00000101017" TargetMode="External"/><Relationship Id="rId11" Type="http://schemas.openxmlformats.org/officeDocument/2006/relationships/hyperlink" Target="http://genome.ucsc.edu/cgi-bin/hgTracks?db=hg38&amp;position=chr6:52236940-52236941" TargetMode="External"/><Relationship Id="rId24" Type="http://schemas.openxmlformats.org/officeDocument/2006/relationships/hyperlink" Target="http://aug2017.archive.ensembl.org/Homo_sapiens/geneview?gene=ENSG00000169896" TargetMode="External"/><Relationship Id="rId32" Type="http://schemas.openxmlformats.org/officeDocument/2006/relationships/hyperlink" Target="http://genome.ucsc.edu/cgi-bin/hgTracks?db=hg38&amp;position=chr2:191099906-191099907" TargetMode="External"/><Relationship Id="rId37" Type="http://schemas.openxmlformats.org/officeDocument/2006/relationships/hyperlink" Target="http://aug2017.archive.ensembl.org/Homo_sapiens/geneview?gene=ENSG00000255292" TargetMode="External"/><Relationship Id="rId40" Type="http://schemas.openxmlformats.org/officeDocument/2006/relationships/hyperlink" Target="http://aug2017.archive.ensembl.org/Homo_sapiens/geneview?gene=ENSG00000150637" TargetMode="External"/><Relationship Id="rId45" Type="http://schemas.openxmlformats.org/officeDocument/2006/relationships/hyperlink" Target="http://aug2017.archive.ensembl.org/Homo_sapiens/geneview?gene=ENSG00000118922" TargetMode="External"/><Relationship Id="rId5" Type="http://schemas.openxmlformats.org/officeDocument/2006/relationships/hyperlink" Target="http://genome.ucsc.edu/cgi-bin/hgTracks?db=hg38&amp;position=chr20:46118342-46118343" TargetMode="External"/><Relationship Id="rId15" Type="http://schemas.openxmlformats.org/officeDocument/2006/relationships/hyperlink" Target="http://genome.ucsc.edu/cgi-bin/hgTracks?db=hg38&amp;position=chr10:43492824-43492825" TargetMode="External"/><Relationship Id="rId23" Type="http://schemas.openxmlformats.org/officeDocument/2006/relationships/hyperlink" Target="http://genome.ucsc.edu/cgi-bin/hgTracks?db=hg38&amp;position=chr16:31265489-31265490" TargetMode="External"/><Relationship Id="rId28" Type="http://schemas.openxmlformats.org/officeDocument/2006/relationships/hyperlink" Target="http://aug2017.archive.ensembl.org/Homo_sapiens/geneview?gene=ENSG00000253522" TargetMode="External"/><Relationship Id="rId36" Type="http://schemas.openxmlformats.org/officeDocument/2006/relationships/hyperlink" Target="http://genome.ucsc.edu/cgi-bin/hgTracks?db=hg38&amp;position=chr11:112164734-112164735" TargetMode="External"/><Relationship Id="rId10" Type="http://schemas.openxmlformats.org/officeDocument/2006/relationships/hyperlink" Target="http://aug2017.archive.ensembl.org/Homo_sapiens/geneview?gene=ENSG00000153064" TargetMode="External"/><Relationship Id="rId19" Type="http://schemas.openxmlformats.org/officeDocument/2006/relationships/hyperlink" Target="http://genome.ucsc.edu/cgi-bin/hgTracks?db=hg38&amp;position=chr1:113834945-113834946" TargetMode="External"/><Relationship Id="rId31" Type="http://schemas.openxmlformats.org/officeDocument/2006/relationships/hyperlink" Target="http://aug2017.archive.ensembl.org/Homo_sapiens/geneview?gene=ENSG00000115267" TargetMode="External"/><Relationship Id="rId44" Type="http://schemas.openxmlformats.org/officeDocument/2006/relationships/hyperlink" Target="http://genome.ucsc.edu/cgi-bin/hgTracks?db=hg38&amp;position=chr13:73918864-73918865" TargetMode="External"/><Relationship Id="rId4" Type="http://schemas.openxmlformats.org/officeDocument/2006/relationships/hyperlink" Target="http://aug2017.archive.ensembl.org/Homo_sapiens/geneview?gene=ENSG00000113580" TargetMode="External"/><Relationship Id="rId9" Type="http://schemas.openxmlformats.org/officeDocument/2006/relationships/hyperlink" Target="http://genome.ucsc.edu/cgi-bin/hgTracks?db=hg38&amp;position=chr4:101829764-101829765" TargetMode="External"/><Relationship Id="rId14" Type="http://schemas.openxmlformats.org/officeDocument/2006/relationships/hyperlink" Target="http://aug2017.archive.ensembl.org/Homo_sapiens/geneview?gene=ENSG00000177854" TargetMode="External"/><Relationship Id="rId22" Type="http://schemas.openxmlformats.org/officeDocument/2006/relationships/hyperlink" Target="http://aug2017.archive.ensembl.org/Homo_sapiens/geneview?gene=ENSG00000117560" TargetMode="External"/><Relationship Id="rId27" Type="http://schemas.openxmlformats.org/officeDocument/2006/relationships/hyperlink" Target="http://genome.ucsc.edu/cgi-bin/hgTracks?db=hg38&amp;position=chr5:160485410-160485411" TargetMode="External"/><Relationship Id="rId30" Type="http://schemas.openxmlformats.org/officeDocument/2006/relationships/hyperlink" Target="http://genome.ucsc.edu/cgi-bin/hgTracks?db=hg38&amp;position=chr2:162267540-162267541" TargetMode="External"/><Relationship Id="rId35" Type="http://schemas.openxmlformats.org/officeDocument/2006/relationships/hyperlink" Target="http://aug2017.archive.ensembl.org/Homo_sapiens/geneview?gene=ENSG00000173366" TargetMode="External"/><Relationship Id="rId43" Type="http://schemas.openxmlformats.org/officeDocument/2006/relationships/hyperlink" Target="http://aug2017.archive.ensembl.org/Homo_sapiens/geneview?gene=ENSG00000162594" TargetMode="External"/><Relationship Id="rId48" Type="http://schemas.openxmlformats.org/officeDocument/2006/relationships/hyperlink" Target="https://www.ncbi.nlm.nih.gov/pubmed/1644936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heumatoid arthritis subty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0888" y="1202099"/>
            <a:ext cx="8600574" cy="565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7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1375" y="189186"/>
            <a:ext cx="11101881" cy="6479627"/>
            <a:chOff x="501375" y="189186"/>
            <a:chExt cx="11101881" cy="6479627"/>
          </a:xfrm>
        </p:grpSpPr>
        <p:pic>
          <p:nvPicPr>
            <p:cNvPr id="2" name="Picture 1"/>
            <p:cNvPicPr>
              <a:picLocks noChangeAspect="1"/>
            </p:cNvPicPr>
            <p:nvPr/>
          </p:nvPicPr>
          <p:blipFill>
            <a:blip r:embed="rId2"/>
            <a:stretch>
              <a:fillRect/>
            </a:stretch>
          </p:blipFill>
          <p:spPr>
            <a:xfrm>
              <a:off x="501375" y="189186"/>
              <a:ext cx="4505325" cy="3200400"/>
            </a:xfrm>
            <a:prstGeom prst="rect">
              <a:avLst/>
            </a:prstGeom>
          </p:spPr>
        </p:pic>
        <p:pic>
          <p:nvPicPr>
            <p:cNvPr id="3" name="Picture 2"/>
            <p:cNvPicPr>
              <a:picLocks noChangeAspect="1"/>
            </p:cNvPicPr>
            <p:nvPr/>
          </p:nvPicPr>
          <p:blipFill>
            <a:blip r:embed="rId3"/>
            <a:stretch>
              <a:fillRect/>
            </a:stretch>
          </p:blipFill>
          <p:spPr>
            <a:xfrm>
              <a:off x="6012081" y="189186"/>
              <a:ext cx="5591175" cy="3790950"/>
            </a:xfrm>
            <a:prstGeom prst="rect">
              <a:avLst/>
            </a:prstGeom>
          </p:spPr>
        </p:pic>
        <p:pic>
          <p:nvPicPr>
            <p:cNvPr id="4" name="Picture 3"/>
            <p:cNvPicPr>
              <a:picLocks noChangeAspect="1"/>
            </p:cNvPicPr>
            <p:nvPr/>
          </p:nvPicPr>
          <p:blipFill>
            <a:blip r:embed="rId4"/>
            <a:stretch>
              <a:fillRect/>
            </a:stretch>
          </p:blipFill>
          <p:spPr>
            <a:xfrm>
              <a:off x="1362227" y="3454086"/>
              <a:ext cx="4281828" cy="3214727"/>
            </a:xfrm>
            <a:prstGeom prst="rect">
              <a:avLst/>
            </a:prstGeom>
          </p:spPr>
        </p:pic>
      </p:grpSp>
    </p:spTree>
    <p:extLst>
      <p:ext uri="{BB962C8B-B14F-4D97-AF65-F5344CB8AC3E}">
        <p14:creationId xmlns:p14="http://schemas.microsoft.com/office/powerpoint/2010/main" val="194616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25" y="1086412"/>
            <a:ext cx="7233197" cy="45148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35725" y="5903893"/>
            <a:ext cx="8019392" cy="523220"/>
          </a:xfrm>
          <a:prstGeom prst="rect">
            <a:avLst/>
          </a:prstGeom>
        </p:spPr>
        <p:txBody>
          <a:bodyPr wrap="square">
            <a:spAutoFit/>
          </a:bodyPr>
          <a:lstStyle/>
          <a:p>
            <a:pPr algn="ctr"/>
            <a:r>
              <a:rPr lang="en-US" sz="1400" dirty="0">
                <a:solidFill>
                  <a:srgbClr val="222222"/>
                </a:solidFill>
                <a:latin typeface="Lora"/>
              </a:rPr>
              <a:t>Figure 3 : Summary of detected gene polymorphisms associated with the MTX response in RA patients in previous </a:t>
            </a:r>
            <a:r>
              <a:rPr lang="en-US" sz="1400">
                <a:solidFill>
                  <a:srgbClr val="222222"/>
                </a:solidFill>
                <a:latin typeface="Lora"/>
              </a:rPr>
              <a:t>studies</a:t>
            </a:r>
            <a:r>
              <a:rPr lang="en-US" sz="1400" smtClean="0">
                <a:solidFill>
                  <a:srgbClr val="222222"/>
                </a:solidFill>
                <a:latin typeface="Lora"/>
              </a:rPr>
              <a:t>.</a:t>
            </a:r>
            <a:endParaRPr lang="en-US" sz="1400" dirty="0"/>
          </a:p>
        </p:txBody>
      </p:sp>
    </p:spTree>
    <p:extLst>
      <p:ext uri="{BB962C8B-B14F-4D97-AF65-F5344CB8AC3E}">
        <p14:creationId xmlns:p14="http://schemas.microsoft.com/office/powerpoint/2010/main" val="137281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467" y="714704"/>
            <a:ext cx="3823313" cy="5880701"/>
          </a:xfrm>
          <a:prstGeom prst="rect">
            <a:avLst/>
          </a:prstGeom>
        </p:spPr>
      </p:pic>
      <p:pic>
        <p:nvPicPr>
          <p:cNvPr id="3" name="Picture 2"/>
          <p:cNvPicPr>
            <a:picLocks noChangeAspect="1"/>
          </p:cNvPicPr>
          <p:nvPr/>
        </p:nvPicPr>
        <p:blipFill>
          <a:blip r:embed="rId3"/>
          <a:stretch>
            <a:fillRect/>
          </a:stretch>
        </p:blipFill>
        <p:spPr>
          <a:xfrm>
            <a:off x="5339419" y="714704"/>
            <a:ext cx="6200775" cy="4371975"/>
          </a:xfrm>
          <a:prstGeom prst="rect">
            <a:avLst/>
          </a:prstGeom>
        </p:spPr>
      </p:pic>
      <p:sp>
        <p:nvSpPr>
          <p:cNvPr id="4" name="Rectangle 3"/>
          <p:cNvSpPr/>
          <p:nvPr/>
        </p:nvSpPr>
        <p:spPr>
          <a:xfrm>
            <a:off x="5391806" y="5441243"/>
            <a:ext cx="6621518" cy="1169551"/>
          </a:xfrm>
          <a:prstGeom prst="rect">
            <a:avLst/>
          </a:prstGeom>
        </p:spPr>
        <p:txBody>
          <a:bodyPr wrap="square">
            <a:spAutoFit/>
          </a:bodyPr>
          <a:lstStyle/>
          <a:p>
            <a:r>
              <a:rPr lang="en-US" sz="1400" b="1" dirty="0">
                <a:solidFill>
                  <a:srgbClr val="505050"/>
                </a:solidFill>
                <a:latin typeface="Source Sans Pro"/>
              </a:rPr>
              <a:t>Figure 2Inter-relationship between disease activity, joint damage, and reversible or irreversible functional </a:t>
            </a:r>
            <a:r>
              <a:rPr lang="en-US" sz="1400" b="1" dirty="0" smtClean="0">
                <a:solidFill>
                  <a:srgbClr val="505050"/>
                </a:solidFill>
                <a:latin typeface="Source Sans Pro"/>
              </a:rPr>
              <a:t>limitation,</a:t>
            </a:r>
            <a:r>
              <a:rPr lang="en-US" sz="1400" b="1" dirty="0">
                <a:solidFill>
                  <a:srgbClr val="505050"/>
                </a:solidFill>
                <a:latin typeface="Source Sans Pro"/>
              </a:rPr>
              <a:t> and differences in effectiveness of various therapeutic principles</a:t>
            </a:r>
          </a:p>
          <a:p>
            <a:r>
              <a:rPr lang="en-US" sz="1400" dirty="0">
                <a:solidFill>
                  <a:srgbClr val="505050"/>
                </a:solidFill>
                <a:latin typeface="Source Sans Pro"/>
              </a:rPr>
              <a:t/>
            </a:r>
            <a:br>
              <a:rPr lang="en-US" sz="1400" dirty="0">
                <a:solidFill>
                  <a:srgbClr val="505050"/>
                </a:solidFill>
                <a:latin typeface="Source Sans Pro"/>
              </a:rPr>
            </a:br>
            <a:endParaRPr lang="en-US" sz="1400" dirty="0"/>
          </a:p>
        </p:txBody>
      </p:sp>
    </p:spTree>
    <p:extLst>
      <p:ext uri="{BB962C8B-B14F-4D97-AF65-F5344CB8AC3E}">
        <p14:creationId xmlns:p14="http://schemas.microsoft.com/office/powerpoint/2010/main" val="277195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088" y="223397"/>
            <a:ext cx="7076971" cy="5147390"/>
          </a:xfrm>
          <a:prstGeom prst="rect">
            <a:avLst/>
          </a:prstGeom>
        </p:spPr>
      </p:pic>
      <p:sp>
        <p:nvSpPr>
          <p:cNvPr id="3" name="Rectangle 2"/>
          <p:cNvSpPr/>
          <p:nvPr/>
        </p:nvSpPr>
        <p:spPr>
          <a:xfrm>
            <a:off x="357350" y="5402319"/>
            <a:ext cx="11519339" cy="1785104"/>
          </a:xfrm>
          <a:prstGeom prst="rect">
            <a:avLst/>
          </a:prstGeom>
        </p:spPr>
        <p:txBody>
          <a:bodyPr wrap="square">
            <a:spAutoFit/>
          </a:bodyPr>
          <a:lstStyle/>
          <a:p>
            <a:r>
              <a:rPr lang="en-US" sz="1100" b="1" dirty="0">
                <a:solidFill>
                  <a:srgbClr val="333333"/>
                </a:solidFill>
                <a:latin typeface="interfaceregular"/>
              </a:rPr>
              <a:t>Clinical paradigms and </a:t>
            </a:r>
            <a:r>
              <a:rPr lang="en-US" sz="1100" b="1" dirty="0" err="1">
                <a:solidFill>
                  <a:srgbClr val="333333"/>
                </a:solidFill>
                <a:latin typeface="interfaceregular"/>
              </a:rPr>
              <a:t>pathogenetic</a:t>
            </a:r>
            <a:r>
              <a:rPr lang="en-US" sz="1100" b="1" dirty="0">
                <a:solidFill>
                  <a:srgbClr val="333333"/>
                </a:solidFill>
                <a:latin typeface="interfaceregular"/>
              </a:rPr>
              <a:t> explanations. The well-established clinical sequence of disease activity and structural damage is in the </a:t>
            </a:r>
            <a:r>
              <a:rPr lang="en-US" sz="1100" b="1" dirty="0" err="1">
                <a:solidFill>
                  <a:srgbClr val="333333"/>
                </a:solidFill>
                <a:latin typeface="interfaceregular"/>
              </a:rPr>
              <a:t>centre</a:t>
            </a:r>
            <a:r>
              <a:rPr lang="en-US" sz="1100" b="1" dirty="0">
                <a:solidFill>
                  <a:srgbClr val="333333"/>
                </a:solidFill>
                <a:latin typeface="interfaceregular"/>
              </a:rPr>
              <a:t> of the figure. At the same time, in clinical studies, rheumatoid factor (RF) has been shown to be linked to damage of rheumatoid arthritis via increasing disease activity, but also directly (blue arrows). Antibodies against </a:t>
            </a:r>
            <a:r>
              <a:rPr lang="en-US" sz="1100" b="1" dirty="0" err="1">
                <a:solidFill>
                  <a:srgbClr val="333333"/>
                </a:solidFill>
                <a:latin typeface="interfaceregular"/>
              </a:rPr>
              <a:t>citrullinated</a:t>
            </a:r>
            <a:r>
              <a:rPr lang="en-US" sz="1100" b="1" dirty="0">
                <a:solidFill>
                  <a:srgbClr val="333333"/>
                </a:solidFill>
                <a:latin typeface="interfaceregular"/>
              </a:rPr>
              <a:t> peptides/proteins (ACPA) is also associated with structural outcomes (solid green arrow). However, ACPA have not been shown to be associated with clinical disease activity. Vice versa, disease activity might even be lower in ACPA-positive patients (broken green arrow; see also, section ‘ACPA paradox’). Since this finding needs further confirmation, it is marked with a ‘?’. The panels around the central sequence are </a:t>
            </a:r>
            <a:r>
              <a:rPr lang="en-US" sz="1100" b="1" dirty="0" err="1">
                <a:solidFill>
                  <a:srgbClr val="333333"/>
                </a:solidFill>
                <a:latin typeface="interfaceregular"/>
              </a:rPr>
              <a:t>pathogenetic</a:t>
            </a:r>
            <a:r>
              <a:rPr lang="en-US" sz="1100" b="1" dirty="0">
                <a:solidFill>
                  <a:srgbClr val="333333"/>
                </a:solidFill>
                <a:latin typeface="interfaceregular"/>
              </a:rPr>
              <a:t> explanations for these clinical links; these links are quite well established for RF and the inflammatory disease processes (A), RF and direct effects on progression (B), as well as ACPA and its direct links to progression (D). They are hypothetical for the (</a:t>
            </a:r>
            <a:r>
              <a:rPr lang="en-US" sz="1100" b="1" dirty="0" err="1">
                <a:solidFill>
                  <a:srgbClr val="333333"/>
                </a:solidFill>
                <a:latin typeface="interfaceregular"/>
              </a:rPr>
              <a:t>paradoxic</a:t>
            </a:r>
            <a:r>
              <a:rPr lang="en-US" sz="1100" b="1" dirty="0">
                <a:solidFill>
                  <a:srgbClr val="333333"/>
                </a:solidFill>
                <a:latin typeface="interfaceregular"/>
              </a:rPr>
              <a:t>) link between APCA and disease activity (C). For details on the links and references see respective sections in the text.</a:t>
            </a:r>
          </a:p>
          <a:p>
            <a:r>
              <a:rPr lang="en-US" sz="1100" dirty="0"/>
              <a:t/>
            </a:r>
            <a:br>
              <a:rPr lang="en-US" sz="1100" dirty="0"/>
            </a:br>
            <a:endParaRPr lang="en-US" sz="1100" dirty="0"/>
          </a:p>
        </p:txBody>
      </p:sp>
    </p:spTree>
    <p:extLst>
      <p:ext uri="{BB962C8B-B14F-4D97-AF65-F5344CB8AC3E}">
        <p14:creationId xmlns:p14="http://schemas.microsoft.com/office/powerpoint/2010/main" val="285586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2036" y="832747"/>
            <a:ext cx="9204434" cy="4832328"/>
          </a:xfrm>
          <a:prstGeom prst="rect">
            <a:avLst/>
          </a:prstGeom>
        </p:spPr>
      </p:pic>
      <p:sp>
        <p:nvSpPr>
          <p:cNvPr id="3" name="Rectangle 2"/>
          <p:cNvSpPr/>
          <p:nvPr/>
        </p:nvSpPr>
        <p:spPr>
          <a:xfrm>
            <a:off x="4225159" y="6353532"/>
            <a:ext cx="7126013" cy="369332"/>
          </a:xfrm>
          <a:prstGeom prst="rect">
            <a:avLst/>
          </a:prstGeom>
        </p:spPr>
        <p:txBody>
          <a:bodyPr wrap="square">
            <a:spAutoFit/>
          </a:bodyPr>
          <a:lstStyle/>
          <a:p>
            <a:r>
              <a:rPr lang="en-US" dirty="0"/>
              <a:t>https://www.arthritis-health.com/types/general/inflammatory-arthritis</a:t>
            </a:r>
          </a:p>
        </p:txBody>
      </p:sp>
    </p:spTree>
    <p:extLst>
      <p:ext uri="{BB962C8B-B14F-4D97-AF65-F5344CB8AC3E}">
        <p14:creationId xmlns:p14="http://schemas.microsoft.com/office/powerpoint/2010/main" val="239388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 y="1313755"/>
            <a:ext cx="8239125" cy="4678103"/>
          </a:xfrm>
          <a:prstGeom prst="rect">
            <a:avLst/>
          </a:prstGeom>
        </p:spPr>
      </p:pic>
      <p:sp>
        <p:nvSpPr>
          <p:cNvPr id="5" name="Rectangle 4"/>
          <p:cNvSpPr/>
          <p:nvPr/>
        </p:nvSpPr>
        <p:spPr>
          <a:xfrm>
            <a:off x="2219325" y="195560"/>
            <a:ext cx="10401300" cy="461665"/>
          </a:xfrm>
          <a:prstGeom prst="rect">
            <a:avLst/>
          </a:prstGeom>
        </p:spPr>
        <p:txBody>
          <a:bodyPr wrap="square">
            <a:spAutoFit/>
          </a:bodyPr>
          <a:lstStyle/>
          <a:p>
            <a:pPr fontAlgn="base"/>
            <a:r>
              <a:rPr lang="en-US" sz="2400" b="1" i="0" dirty="0" smtClean="0">
                <a:solidFill>
                  <a:srgbClr val="333333"/>
                </a:solidFill>
                <a:effectLst/>
                <a:latin typeface="Arial" panose="020B0604020202020204" pitchFamily="34" charset="0"/>
              </a:rPr>
              <a:t>Lung infections and the origins of rheumatoid arthritis</a:t>
            </a:r>
            <a:endParaRPr lang="en-US" dirty="0"/>
          </a:p>
        </p:txBody>
      </p:sp>
      <p:sp>
        <p:nvSpPr>
          <p:cNvPr id="6" name="TextBox 5"/>
          <p:cNvSpPr txBox="1"/>
          <p:nvPr/>
        </p:nvSpPr>
        <p:spPr>
          <a:xfrm>
            <a:off x="8548429" y="1313755"/>
            <a:ext cx="1140056" cy="369332"/>
          </a:xfrm>
          <a:prstGeom prst="rect">
            <a:avLst/>
          </a:prstGeom>
          <a:noFill/>
        </p:spPr>
        <p:txBody>
          <a:bodyPr wrap="none" rtlCol="0">
            <a:spAutoFit/>
          </a:bodyPr>
          <a:lstStyle/>
          <a:p>
            <a:r>
              <a:rPr lang="en-US" dirty="0" smtClean="0"/>
              <a:t>HLA-DRB1</a:t>
            </a:r>
            <a:endParaRPr lang="en-US" dirty="0"/>
          </a:p>
        </p:txBody>
      </p:sp>
      <p:sp>
        <p:nvSpPr>
          <p:cNvPr id="7" name="Rectangle 6"/>
          <p:cNvSpPr/>
          <p:nvPr/>
        </p:nvSpPr>
        <p:spPr>
          <a:xfrm>
            <a:off x="9790228" y="1313755"/>
            <a:ext cx="1623521" cy="369332"/>
          </a:xfrm>
          <a:prstGeom prst="rect">
            <a:avLst/>
          </a:prstGeom>
        </p:spPr>
        <p:txBody>
          <a:bodyPr wrap="none">
            <a:spAutoFit/>
          </a:bodyPr>
          <a:lstStyle/>
          <a:p>
            <a:r>
              <a:rPr lang="en-US" dirty="0"/>
              <a:t>Shared Epitope</a:t>
            </a:r>
          </a:p>
        </p:txBody>
      </p:sp>
      <p:sp>
        <p:nvSpPr>
          <p:cNvPr id="8" name="Rectangle 7"/>
          <p:cNvSpPr/>
          <p:nvPr/>
        </p:nvSpPr>
        <p:spPr>
          <a:xfrm>
            <a:off x="1762125" y="6279056"/>
            <a:ext cx="9258300" cy="369332"/>
          </a:xfrm>
          <a:prstGeom prst="rect">
            <a:avLst/>
          </a:prstGeom>
        </p:spPr>
        <p:txBody>
          <a:bodyPr wrap="square">
            <a:spAutoFit/>
          </a:bodyPr>
          <a:lstStyle/>
          <a:p>
            <a:r>
              <a:rPr lang="zh-CN" altLang="en-US" b="0" i="0" dirty="0" smtClean="0">
                <a:solidFill>
                  <a:srgbClr val="1A1A1A"/>
                </a:solidFill>
                <a:effectLst/>
                <a:latin typeface="-apple-system"/>
              </a:rPr>
              <a:t>携带 </a:t>
            </a:r>
            <a:r>
              <a:rPr lang="en-US" altLang="zh-CN" b="0" i="0" dirty="0" smtClean="0">
                <a:solidFill>
                  <a:srgbClr val="1A1A1A"/>
                </a:solidFill>
                <a:effectLst/>
                <a:latin typeface="-apple-system"/>
              </a:rPr>
              <a:t>HLA-DRB1 </a:t>
            </a:r>
            <a:r>
              <a:rPr lang="zh-CN" altLang="en-US" b="0" i="0" dirty="0" smtClean="0">
                <a:solidFill>
                  <a:srgbClr val="1A1A1A"/>
                </a:solidFill>
                <a:effectLst/>
                <a:latin typeface="-apple-system"/>
              </a:rPr>
              <a:t>突变的 </a:t>
            </a:r>
            <a:r>
              <a:rPr lang="en-US" altLang="zh-CN" b="0" i="0" dirty="0" smtClean="0">
                <a:solidFill>
                  <a:srgbClr val="1A1A1A"/>
                </a:solidFill>
                <a:effectLst/>
                <a:latin typeface="-apple-system"/>
              </a:rPr>
              <a:t>+ </a:t>
            </a:r>
            <a:r>
              <a:rPr lang="zh-CN" altLang="en-US" b="0" i="0" dirty="0" smtClean="0">
                <a:solidFill>
                  <a:srgbClr val="1A1A1A"/>
                </a:solidFill>
                <a:effectLst/>
                <a:latin typeface="-apple-system"/>
              </a:rPr>
              <a:t>冷漠严酷的母亲的情况下 </a:t>
            </a:r>
            <a:r>
              <a:rPr lang="en-US" altLang="zh-CN" b="0" i="0" dirty="0" smtClean="0">
                <a:solidFill>
                  <a:srgbClr val="1A1A1A"/>
                </a:solidFill>
                <a:effectLst/>
                <a:latin typeface="-apple-system"/>
              </a:rPr>
              <a:t>==&gt; </a:t>
            </a:r>
            <a:r>
              <a:rPr lang="zh-CN" altLang="en-US" b="0" i="0" dirty="0" smtClean="0">
                <a:solidFill>
                  <a:srgbClr val="1A1A1A"/>
                </a:solidFill>
                <a:effectLst/>
                <a:latin typeface="-apple-system"/>
              </a:rPr>
              <a:t>表现出暴力行为</a:t>
            </a:r>
            <a:endParaRPr lang="en-US" dirty="0"/>
          </a:p>
        </p:txBody>
      </p:sp>
    </p:spTree>
    <p:extLst>
      <p:ext uri="{BB962C8B-B14F-4D97-AF65-F5344CB8AC3E}">
        <p14:creationId xmlns:p14="http://schemas.microsoft.com/office/powerpoint/2010/main" val="169425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3363" y="442913"/>
            <a:ext cx="10947294" cy="1938338"/>
          </a:xfrm>
          <a:prstGeom prst="rect">
            <a:avLst/>
          </a:prstGeom>
        </p:spPr>
      </p:pic>
      <p:pic>
        <p:nvPicPr>
          <p:cNvPr id="3" name="Picture 2"/>
          <p:cNvPicPr>
            <a:picLocks noChangeAspect="1"/>
          </p:cNvPicPr>
          <p:nvPr/>
        </p:nvPicPr>
        <p:blipFill>
          <a:blip r:embed="rId4"/>
          <a:stretch>
            <a:fillRect/>
          </a:stretch>
        </p:blipFill>
        <p:spPr>
          <a:xfrm>
            <a:off x="233363" y="3319463"/>
            <a:ext cx="10947294" cy="2805588"/>
          </a:xfrm>
          <a:prstGeom prst="rect">
            <a:avLst/>
          </a:prstGeom>
        </p:spPr>
      </p:pic>
      <p:sp>
        <p:nvSpPr>
          <p:cNvPr id="4" name="Rectangle 3"/>
          <p:cNvSpPr/>
          <p:nvPr/>
        </p:nvSpPr>
        <p:spPr>
          <a:xfrm>
            <a:off x="1438275" y="4924425"/>
            <a:ext cx="5829300" cy="447675"/>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17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9150" y="1633537"/>
            <a:ext cx="9677400" cy="1076325"/>
          </a:xfrm>
          <a:prstGeom prst="rect">
            <a:avLst/>
          </a:prstGeom>
        </p:spPr>
      </p:pic>
    </p:spTree>
    <p:extLst>
      <p:ext uri="{BB962C8B-B14F-4D97-AF65-F5344CB8AC3E}">
        <p14:creationId xmlns:p14="http://schemas.microsoft.com/office/powerpoint/2010/main" val="419577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3387" y="1419225"/>
            <a:ext cx="3762375" cy="2819400"/>
          </a:xfrm>
          <a:prstGeom prst="rect">
            <a:avLst/>
          </a:prstGeom>
        </p:spPr>
      </p:pic>
      <p:sp>
        <p:nvSpPr>
          <p:cNvPr id="4" name="Rectangle 3"/>
          <p:cNvSpPr/>
          <p:nvPr/>
        </p:nvSpPr>
        <p:spPr>
          <a:xfrm>
            <a:off x="219075" y="381685"/>
            <a:ext cx="11749087" cy="461665"/>
          </a:xfrm>
          <a:prstGeom prst="rect">
            <a:avLst/>
          </a:prstGeom>
        </p:spPr>
        <p:txBody>
          <a:bodyPr wrap="square">
            <a:spAutoFit/>
          </a:bodyPr>
          <a:lstStyle/>
          <a:p>
            <a:r>
              <a:rPr lang="en-US" sz="2400" dirty="0" smtClean="0">
                <a:solidFill>
                  <a:srgbClr val="231F20"/>
                </a:solidFill>
                <a:latin typeface="AdvTT28cd547d.B"/>
              </a:rPr>
              <a:t>Dopamine</a:t>
            </a:r>
            <a:r>
              <a:rPr lang="en-US" sz="2400" dirty="0">
                <a:solidFill>
                  <a:srgbClr val="231F20"/>
                </a:solidFill>
                <a:latin typeface="AdvTT28cd547d.B"/>
              </a:rPr>
              <a:t> DRD4 receptor polymorphism and attention deficit hyperactivity disorder</a:t>
            </a:r>
          </a:p>
        </p:txBody>
      </p:sp>
      <p:sp>
        <p:nvSpPr>
          <p:cNvPr id="5" name="Rectangle 4"/>
          <p:cNvSpPr/>
          <p:nvPr/>
        </p:nvSpPr>
        <p:spPr>
          <a:xfrm>
            <a:off x="893351" y="1049893"/>
            <a:ext cx="2954655" cy="369332"/>
          </a:xfrm>
          <a:prstGeom prst="rect">
            <a:avLst/>
          </a:prstGeom>
        </p:spPr>
        <p:txBody>
          <a:bodyPr wrap="none">
            <a:spAutoFit/>
          </a:bodyPr>
          <a:lstStyle/>
          <a:p>
            <a:r>
              <a:rPr lang="en-US" altLang="zh-CN" dirty="0">
                <a:latin typeface="DengXian (Body)"/>
              </a:rPr>
              <a:t>DRD4 </a:t>
            </a:r>
            <a:r>
              <a:rPr lang="zh-CN" altLang="en-US" dirty="0">
                <a:latin typeface="DengXian (Body)"/>
              </a:rPr>
              <a:t>基因也叫多动症基因</a:t>
            </a:r>
            <a:endParaRPr lang="en-US" dirty="0">
              <a:latin typeface="DengXian (Body)"/>
            </a:endParaRPr>
          </a:p>
        </p:txBody>
      </p:sp>
      <p:sp>
        <p:nvSpPr>
          <p:cNvPr id="6" name="Rectangle 5"/>
          <p:cNvSpPr/>
          <p:nvPr/>
        </p:nvSpPr>
        <p:spPr>
          <a:xfrm>
            <a:off x="1657350" y="5810935"/>
            <a:ext cx="9258300" cy="369332"/>
          </a:xfrm>
          <a:prstGeom prst="rect">
            <a:avLst/>
          </a:prstGeom>
        </p:spPr>
        <p:txBody>
          <a:bodyPr wrap="square">
            <a:spAutoFit/>
          </a:bodyPr>
          <a:lstStyle/>
          <a:p>
            <a:r>
              <a:rPr lang="zh-CN" altLang="en-US" b="0" i="0" dirty="0" smtClean="0">
                <a:solidFill>
                  <a:srgbClr val="1A1A1A"/>
                </a:solidFill>
                <a:effectLst/>
                <a:latin typeface="-apple-system"/>
              </a:rPr>
              <a:t>携带 </a:t>
            </a:r>
            <a:r>
              <a:rPr lang="en-US" altLang="zh-CN" b="0" i="0" dirty="0" smtClean="0">
                <a:solidFill>
                  <a:srgbClr val="1A1A1A"/>
                </a:solidFill>
                <a:effectLst/>
                <a:latin typeface="-apple-system"/>
              </a:rPr>
              <a:t>DRD4 </a:t>
            </a:r>
            <a:r>
              <a:rPr lang="zh-CN" altLang="en-US" b="0" i="0" dirty="0" smtClean="0">
                <a:solidFill>
                  <a:srgbClr val="1A1A1A"/>
                </a:solidFill>
                <a:effectLst/>
                <a:latin typeface="-apple-system"/>
              </a:rPr>
              <a:t>突变的孩子 </a:t>
            </a:r>
            <a:r>
              <a:rPr lang="en-US" altLang="zh-CN" b="0" i="0" dirty="0" smtClean="0">
                <a:solidFill>
                  <a:srgbClr val="1A1A1A"/>
                </a:solidFill>
                <a:effectLst/>
                <a:latin typeface="-apple-system"/>
              </a:rPr>
              <a:t>+ </a:t>
            </a:r>
            <a:r>
              <a:rPr lang="zh-CN" altLang="en-US" b="0" i="0" dirty="0" smtClean="0">
                <a:solidFill>
                  <a:srgbClr val="1A1A1A"/>
                </a:solidFill>
                <a:effectLst/>
                <a:latin typeface="-apple-system"/>
              </a:rPr>
              <a:t>冷漠严酷的母亲的情况下 </a:t>
            </a:r>
            <a:r>
              <a:rPr lang="en-US" altLang="zh-CN" b="0" i="0" dirty="0" smtClean="0">
                <a:solidFill>
                  <a:srgbClr val="1A1A1A"/>
                </a:solidFill>
                <a:effectLst/>
                <a:latin typeface="-apple-system"/>
              </a:rPr>
              <a:t>==&gt; </a:t>
            </a:r>
            <a:r>
              <a:rPr lang="zh-CN" altLang="en-US" b="0" i="0" dirty="0" smtClean="0">
                <a:solidFill>
                  <a:srgbClr val="1A1A1A"/>
                </a:solidFill>
                <a:effectLst/>
                <a:latin typeface="-apple-system"/>
              </a:rPr>
              <a:t>表现出暴力行为</a:t>
            </a:r>
            <a:endParaRPr lang="en-US" dirty="0"/>
          </a:p>
        </p:txBody>
      </p:sp>
    </p:spTree>
    <p:extLst>
      <p:ext uri="{BB962C8B-B14F-4D97-AF65-F5344CB8AC3E}">
        <p14:creationId xmlns:p14="http://schemas.microsoft.com/office/powerpoint/2010/main" val="132975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50670" y="1308500"/>
            <a:ext cx="3366284" cy="5505450"/>
          </a:xfrm>
          <a:prstGeom prst="rect">
            <a:avLst/>
          </a:prstGeom>
        </p:spPr>
      </p:pic>
      <p:sp>
        <p:nvSpPr>
          <p:cNvPr id="3" name="Rectangle 2"/>
          <p:cNvSpPr/>
          <p:nvPr/>
        </p:nvSpPr>
        <p:spPr>
          <a:xfrm>
            <a:off x="116892" y="214015"/>
            <a:ext cx="11868149" cy="461665"/>
          </a:xfrm>
          <a:prstGeom prst="rect">
            <a:avLst/>
          </a:prstGeom>
        </p:spPr>
        <p:txBody>
          <a:bodyPr wrap="square">
            <a:spAutoFit/>
          </a:bodyPr>
          <a:lstStyle/>
          <a:p>
            <a:pPr algn="ctr"/>
            <a:r>
              <a:rPr lang="en-US" sz="2400" dirty="0" smtClean="0">
                <a:solidFill>
                  <a:srgbClr val="231F20"/>
                </a:solidFill>
                <a:latin typeface="AdvTT28cd547d.B"/>
              </a:rPr>
              <a:t>An autoimmune disease variant of IgG1 modulates B cell activation and differentiation</a:t>
            </a:r>
            <a:endParaRPr lang="en-US" sz="2400" dirty="0"/>
          </a:p>
        </p:txBody>
      </p:sp>
      <p:sp>
        <p:nvSpPr>
          <p:cNvPr id="4" name="Rectangle 3"/>
          <p:cNvSpPr/>
          <p:nvPr/>
        </p:nvSpPr>
        <p:spPr>
          <a:xfrm>
            <a:off x="3416656" y="1170000"/>
            <a:ext cx="2634311" cy="276999"/>
          </a:xfrm>
          <a:prstGeom prst="rect">
            <a:avLst/>
          </a:prstGeom>
        </p:spPr>
        <p:txBody>
          <a:bodyPr wrap="none">
            <a:spAutoFit/>
          </a:bodyPr>
          <a:lstStyle/>
          <a:p>
            <a:r>
              <a:rPr lang="en-US" sz="1200" b="1" dirty="0">
                <a:solidFill>
                  <a:srgbClr val="FF0000"/>
                </a:solidFill>
                <a:latin typeface="AdvTTd7835f12"/>
              </a:rPr>
              <a:t>r</a:t>
            </a:r>
            <a:r>
              <a:rPr lang="en-US" sz="1200" b="1" dirty="0" smtClean="0">
                <a:solidFill>
                  <a:srgbClr val="FF0000"/>
                </a:solidFill>
                <a:latin typeface="AdvTTd7835f12"/>
              </a:rPr>
              <a:t>s117518546 ( Glycine-</a:t>
            </a:r>
            <a:r>
              <a:rPr lang="en-US" sz="1200" b="1" dirty="0">
                <a:solidFill>
                  <a:srgbClr val="FF0000"/>
                </a:solidFill>
                <a:latin typeface="AdvTTd7835f12"/>
              </a:rPr>
              <a:t>&gt; </a:t>
            </a:r>
            <a:r>
              <a:rPr lang="en-US" sz="1200" b="1" dirty="0" smtClean="0">
                <a:solidFill>
                  <a:srgbClr val="FF0000"/>
                </a:solidFill>
                <a:latin typeface="AdvTTd7835f12"/>
              </a:rPr>
              <a:t>Arginine</a:t>
            </a:r>
            <a:r>
              <a:rPr lang="en-US" sz="1200" b="1" dirty="0">
                <a:solidFill>
                  <a:srgbClr val="FF0000"/>
                </a:solidFill>
                <a:latin typeface="AdvTTd7835f12"/>
              </a:rPr>
              <a:t>)</a:t>
            </a:r>
          </a:p>
        </p:txBody>
      </p:sp>
      <p:pic>
        <p:nvPicPr>
          <p:cNvPr id="5" name="Picture 4"/>
          <p:cNvPicPr>
            <a:picLocks noChangeAspect="1"/>
          </p:cNvPicPr>
          <p:nvPr/>
        </p:nvPicPr>
        <p:blipFill>
          <a:blip r:embed="rId4"/>
          <a:stretch>
            <a:fillRect/>
          </a:stretch>
        </p:blipFill>
        <p:spPr>
          <a:xfrm>
            <a:off x="6782940" y="1057275"/>
            <a:ext cx="3238500" cy="4171950"/>
          </a:xfrm>
          <a:prstGeom prst="rect">
            <a:avLst/>
          </a:prstGeom>
        </p:spPr>
      </p:pic>
      <p:pic>
        <p:nvPicPr>
          <p:cNvPr id="6" name="Picture 5"/>
          <p:cNvPicPr>
            <a:picLocks noChangeAspect="1"/>
          </p:cNvPicPr>
          <p:nvPr/>
        </p:nvPicPr>
        <p:blipFill rotWithShape="1">
          <a:blip r:embed="rId5"/>
          <a:srcRect l="48037" r="9764"/>
          <a:stretch/>
        </p:blipFill>
        <p:spPr>
          <a:xfrm>
            <a:off x="161913" y="3600450"/>
            <a:ext cx="2730501" cy="3257550"/>
          </a:xfrm>
          <a:prstGeom prst="rect">
            <a:avLst/>
          </a:prstGeom>
        </p:spPr>
      </p:pic>
      <p:pic>
        <p:nvPicPr>
          <p:cNvPr id="7" name="Picture 6"/>
          <p:cNvPicPr>
            <a:picLocks noChangeAspect="1"/>
          </p:cNvPicPr>
          <p:nvPr/>
        </p:nvPicPr>
        <p:blipFill rotWithShape="1">
          <a:blip r:embed="rId5"/>
          <a:srcRect l="5603" r="51580"/>
          <a:stretch/>
        </p:blipFill>
        <p:spPr>
          <a:xfrm>
            <a:off x="161913" y="714342"/>
            <a:ext cx="2846394" cy="3346883"/>
          </a:xfrm>
          <a:prstGeom prst="rect">
            <a:avLst/>
          </a:prstGeom>
        </p:spPr>
      </p:pic>
      <p:sp>
        <p:nvSpPr>
          <p:cNvPr id="8" name="Rectangle 7"/>
          <p:cNvSpPr/>
          <p:nvPr/>
        </p:nvSpPr>
        <p:spPr>
          <a:xfrm>
            <a:off x="6575210" y="6072485"/>
            <a:ext cx="5101090" cy="461665"/>
          </a:xfrm>
          <a:prstGeom prst="rect">
            <a:avLst/>
          </a:prstGeom>
        </p:spPr>
        <p:txBody>
          <a:bodyPr wrap="square">
            <a:spAutoFit/>
          </a:bodyPr>
          <a:lstStyle/>
          <a:p>
            <a:r>
              <a:rPr lang="en-US" sz="1200" b="1" dirty="0">
                <a:latin typeface="DengXian"/>
                <a:cs typeface="Arial" panose="020B0604020202020204" pitchFamily="34" charset="0"/>
              </a:rPr>
              <a:t>Chen, X.</a:t>
            </a:r>
            <a:r>
              <a:rPr lang="en-US" sz="1200" b="1" i="1" dirty="0">
                <a:latin typeface="DengXian"/>
                <a:cs typeface="Arial" panose="020B0604020202020204" pitchFamily="34" charset="0"/>
              </a:rPr>
              <a:t> et al.</a:t>
            </a:r>
            <a:r>
              <a:rPr lang="en-US" sz="1200" b="1" dirty="0">
                <a:latin typeface="DengXian"/>
                <a:cs typeface="Arial" panose="020B0604020202020204" pitchFamily="34" charset="0"/>
              </a:rPr>
              <a:t> An autoimmune disease variant of IgG1 modulates B cell activation and differentiation. </a:t>
            </a:r>
            <a:r>
              <a:rPr lang="en-US" sz="1200" b="1" i="1" dirty="0">
                <a:latin typeface="DengXian"/>
                <a:cs typeface="Arial" panose="020B0604020202020204" pitchFamily="34" charset="0"/>
              </a:rPr>
              <a:t>Science</a:t>
            </a:r>
            <a:r>
              <a:rPr lang="en-US" sz="1200" b="1" dirty="0">
                <a:latin typeface="DengXian"/>
                <a:cs typeface="Arial" panose="020B0604020202020204" pitchFamily="34" charset="0"/>
              </a:rPr>
              <a:t> 362, 700-705 (2018).</a:t>
            </a:r>
            <a:endParaRPr lang="en-US" sz="1200" dirty="0"/>
          </a:p>
        </p:txBody>
      </p:sp>
    </p:spTree>
    <p:extLst>
      <p:ext uri="{BB962C8B-B14F-4D97-AF65-F5344CB8AC3E}">
        <p14:creationId xmlns:p14="http://schemas.microsoft.com/office/powerpoint/2010/main" val="211787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04" t="2561" r="1610" b="4294"/>
          <a:stretch/>
        </p:blipFill>
        <p:spPr>
          <a:xfrm>
            <a:off x="338838" y="616226"/>
            <a:ext cx="5535379" cy="1967948"/>
          </a:xfrm>
          <a:prstGeom prst="rect">
            <a:avLst/>
          </a:prstGeom>
        </p:spPr>
      </p:pic>
      <p:sp>
        <p:nvSpPr>
          <p:cNvPr id="3" name="Rectangle 2"/>
          <p:cNvSpPr/>
          <p:nvPr/>
        </p:nvSpPr>
        <p:spPr>
          <a:xfrm>
            <a:off x="270587" y="5987534"/>
            <a:ext cx="7213578" cy="646331"/>
          </a:xfrm>
          <a:prstGeom prst="rect">
            <a:avLst/>
          </a:prstGeom>
        </p:spPr>
        <p:txBody>
          <a:bodyPr wrap="none">
            <a:spAutoFit/>
          </a:bodyPr>
          <a:lstStyle/>
          <a:p>
            <a:r>
              <a:rPr lang="en-US" dirty="0"/>
              <a:t>• Converts non-methylated </a:t>
            </a:r>
            <a:r>
              <a:rPr lang="en-US" dirty="0" err="1"/>
              <a:t>cytosines</a:t>
            </a:r>
            <a:r>
              <a:rPr lang="en-US" dirty="0"/>
              <a:t> to </a:t>
            </a:r>
            <a:r>
              <a:rPr lang="en-US" dirty="0" smtClean="0"/>
              <a:t>uracil</a:t>
            </a:r>
          </a:p>
          <a:p>
            <a:r>
              <a:rPr lang="en-US" dirty="0"/>
              <a:t>• 5-methylcytosine (5mC) &amp; 5-hydroxymethylcytosine (5hmC) are resistant </a:t>
            </a:r>
          </a:p>
        </p:txBody>
      </p:sp>
      <p:pic>
        <p:nvPicPr>
          <p:cNvPr id="4" name="Picture 3"/>
          <p:cNvPicPr>
            <a:picLocks noChangeAspect="1"/>
          </p:cNvPicPr>
          <p:nvPr/>
        </p:nvPicPr>
        <p:blipFill>
          <a:blip r:embed="rId3"/>
          <a:stretch>
            <a:fillRect/>
          </a:stretch>
        </p:blipFill>
        <p:spPr>
          <a:xfrm>
            <a:off x="318999" y="3427344"/>
            <a:ext cx="5535379" cy="1013205"/>
          </a:xfrm>
          <a:prstGeom prst="rect">
            <a:avLst/>
          </a:prstGeom>
        </p:spPr>
      </p:pic>
      <p:pic>
        <p:nvPicPr>
          <p:cNvPr id="5" name="Picture 4"/>
          <p:cNvPicPr>
            <a:picLocks noChangeAspect="1"/>
          </p:cNvPicPr>
          <p:nvPr/>
        </p:nvPicPr>
        <p:blipFill>
          <a:blip r:embed="rId4"/>
          <a:stretch>
            <a:fillRect/>
          </a:stretch>
        </p:blipFill>
        <p:spPr>
          <a:xfrm>
            <a:off x="6022283" y="1874763"/>
            <a:ext cx="5845037" cy="1711314"/>
          </a:xfrm>
          <a:prstGeom prst="rect">
            <a:avLst/>
          </a:prstGeom>
        </p:spPr>
      </p:pic>
    </p:spTree>
    <p:extLst>
      <p:ext uri="{BB962C8B-B14F-4D97-AF65-F5344CB8AC3E}">
        <p14:creationId xmlns:p14="http://schemas.microsoft.com/office/powerpoint/2010/main" val="2466632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86373032"/>
              </p:ext>
            </p:extLst>
          </p:nvPr>
        </p:nvGraphicFramePr>
        <p:xfrm>
          <a:off x="291442" y="995034"/>
          <a:ext cx="11290956" cy="5132500"/>
        </p:xfrm>
        <a:graphic>
          <a:graphicData uri="http://schemas.openxmlformats.org/drawingml/2006/table">
            <a:tbl>
              <a:tblPr>
                <a:tableStyleId>{93296810-A885-4BE3-A3E7-6D5BEEA58F35}</a:tableStyleId>
              </a:tblPr>
              <a:tblGrid>
                <a:gridCol w="2100928">
                  <a:extLst>
                    <a:ext uri="{9D8B030D-6E8A-4147-A177-3AD203B41FA5}">
                      <a16:colId xmlns:a16="http://schemas.microsoft.com/office/drawing/2014/main" val="4280269244"/>
                    </a:ext>
                  </a:extLst>
                </a:gridCol>
                <a:gridCol w="1130324">
                  <a:extLst>
                    <a:ext uri="{9D8B030D-6E8A-4147-A177-3AD203B41FA5}">
                      <a16:colId xmlns:a16="http://schemas.microsoft.com/office/drawing/2014/main" val="3923655636"/>
                    </a:ext>
                  </a:extLst>
                </a:gridCol>
                <a:gridCol w="1244995">
                  <a:extLst>
                    <a:ext uri="{9D8B030D-6E8A-4147-A177-3AD203B41FA5}">
                      <a16:colId xmlns:a16="http://schemas.microsoft.com/office/drawing/2014/main" val="116788092"/>
                    </a:ext>
                  </a:extLst>
                </a:gridCol>
                <a:gridCol w="868221">
                  <a:extLst>
                    <a:ext uri="{9D8B030D-6E8A-4147-A177-3AD203B41FA5}">
                      <a16:colId xmlns:a16="http://schemas.microsoft.com/office/drawing/2014/main" val="2214959470"/>
                    </a:ext>
                  </a:extLst>
                </a:gridCol>
                <a:gridCol w="1605388">
                  <a:extLst>
                    <a:ext uri="{9D8B030D-6E8A-4147-A177-3AD203B41FA5}">
                      <a16:colId xmlns:a16="http://schemas.microsoft.com/office/drawing/2014/main" val="3851922712"/>
                    </a:ext>
                  </a:extLst>
                </a:gridCol>
                <a:gridCol w="1343284">
                  <a:extLst>
                    <a:ext uri="{9D8B030D-6E8A-4147-A177-3AD203B41FA5}">
                      <a16:colId xmlns:a16="http://schemas.microsoft.com/office/drawing/2014/main" val="887689625"/>
                    </a:ext>
                  </a:extLst>
                </a:gridCol>
                <a:gridCol w="2997816">
                  <a:extLst>
                    <a:ext uri="{9D8B030D-6E8A-4147-A177-3AD203B41FA5}">
                      <a16:colId xmlns:a16="http://schemas.microsoft.com/office/drawing/2014/main" val="420301451"/>
                    </a:ext>
                  </a:extLst>
                </a:gridCol>
              </a:tblGrid>
              <a:tr h="205300">
                <a:tc>
                  <a:txBody>
                    <a:bodyPr/>
                    <a:lstStyle/>
                    <a:p>
                      <a:pPr algn="l" fontAlgn="b"/>
                      <a:r>
                        <a:rPr lang="en-US" sz="1200" u="none" strike="noStrike">
                          <a:effectLst/>
                        </a:rPr>
                        <a:t>ID</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SNP</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Chromosome</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Position</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Overlapped Gene</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Type</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Annotation</a:t>
                      </a:r>
                      <a:endParaRPr lang="en-US" sz="1200" b="1"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53371575"/>
                  </a:ext>
                </a:extLst>
              </a:tr>
              <a:tr h="205300">
                <a:tc>
                  <a:txBody>
                    <a:bodyPr/>
                    <a:lstStyle/>
                    <a:p>
                      <a:pPr algn="l" fontAlgn="b"/>
                      <a:r>
                        <a:rPr lang="en-US" sz="1200" u="none" strike="noStrike">
                          <a:effectLst/>
                        </a:rPr>
                        <a:t>chr5:143399010:G/C:1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
                        </a:rPr>
                        <a:t>rs41423247</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chr5</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143399010</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
                        </a:rPr>
                        <a:t>NR3C1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intronic,3downstream</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31388075"/>
                  </a:ext>
                </a:extLst>
              </a:tr>
              <a:tr h="205300">
                <a:tc>
                  <a:txBody>
                    <a:bodyPr/>
                    <a:lstStyle/>
                    <a:p>
                      <a:pPr algn="l" fontAlgn="b"/>
                      <a:r>
                        <a:rPr lang="en-US" sz="1200" u="none" strike="noStrike">
                          <a:effectLst/>
                        </a:rPr>
                        <a:t>chr20:46118343:T/C:1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5"/>
                        </a:rPr>
                        <a:t>rs1883832</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chr20</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46118343</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6"/>
                        </a:rPr>
                        <a:t>CD40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5utr,5upstream</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67320794"/>
                  </a:ext>
                </a:extLst>
              </a:tr>
              <a:tr h="205300">
                <a:tc>
                  <a:txBody>
                    <a:bodyPr/>
                    <a:lstStyle/>
                    <a:p>
                      <a:pPr algn="l" fontAlgn="b"/>
                      <a:r>
                        <a:rPr lang="en-US" sz="1200" u="none" strike="noStrike">
                          <a:effectLst/>
                        </a:rPr>
                        <a:t>chr21:44289270:G/A:1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7"/>
                        </a:rPr>
                        <a:t>rs2075876</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chr21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44289270</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8"/>
                        </a:rPr>
                        <a:t>AIRE</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intronic,5upstream,non-coding</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973156092"/>
                  </a:ext>
                </a:extLst>
              </a:tr>
              <a:tr h="205300">
                <a:tc>
                  <a:txBody>
                    <a:bodyPr/>
                    <a:lstStyle/>
                    <a:p>
                      <a:pPr algn="l" fontAlgn="b"/>
                      <a:r>
                        <a:rPr lang="en-US" sz="1200" u="none" strike="noStrike">
                          <a:effectLst/>
                        </a:rPr>
                        <a:t>chr4:101829765:T/C:1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9"/>
                        </a:rPr>
                        <a:t>rs17266594</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chr4</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101829765</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0"/>
                        </a:rPr>
                        <a:t>BANK1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454880279"/>
                  </a:ext>
                </a:extLst>
              </a:tr>
              <a:tr h="205300">
                <a:tc>
                  <a:txBody>
                    <a:bodyPr/>
                    <a:lstStyle/>
                    <a:p>
                      <a:pPr algn="l" fontAlgn="b"/>
                      <a:r>
                        <a:rPr lang="en-US" sz="1200" u="none" strike="noStrike">
                          <a:effectLst/>
                        </a:rPr>
                        <a:t>chr6:52236941:T/C:1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1"/>
                        </a:rPr>
                        <a:t>rs763780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chr6</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52236941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2"/>
                        </a:rPr>
                        <a:t>IL17F</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coding nonsyn,non-coding</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36822336"/>
                  </a:ext>
                </a:extLst>
              </a:tr>
              <a:tr h="205300">
                <a:tc>
                  <a:txBody>
                    <a:bodyPr/>
                    <a:lstStyle/>
                    <a:p>
                      <a:pPr algn="l" fontAlgn="b"/>
                      <a:r>
                        <a:rPr lang="en-US" sz="1200" u="none" strike="noStrike">
                          <a:effectLst/>
                        </a:rPr>
                        <a:t>chrX:154010439:C/A:1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3"/>
                        </a:rPr>
                        <a:t>rs3027898</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chrX</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154010439</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4"/>
                        </a:rPr>
                        <a:t>TMEM187</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19879187"/>
                  </a:ext>
                </a:extLst>
              </a:tr>
              <a:tr h="205300">
                <a:tc>
                  <a:txBody>
                    <a:bodyPr/>
                    <a:lstStyle/>
                    <a:p>
                      <a:pPr algn="l" fontAlgn="b"/>
                      <a:r>
                        <a:rPr lang="en-US" sz="1200" u="none" strike="noStrike">
                          <a:effectLst/>
                        </a:rPr>
                        <a:t>chr10:43492825:C/T:1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5"/>
                        </a:rPr>
                        <a:t>rs3122227</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chr10</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43492825</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6"/>
                        </a:rPr>
                        <a:t>ZNF487</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073701008"/>
                  </a:ext>
                </a:extLst>
              </a:tr>
              <a:tr h="205300">
                <a:tc>
                  <a:txBody>
                    <a:bodyPr/>
                    <a:lstStyle/>
                    <a:p>
                      <a:pPr algn="l" fontAlgn="b"/>
                      <a:r>
                        <a:rPr lang="en-US" sz="1200" u="none" strike="noStrike">
                          <a:effectLst/>
                        </a:rPr>
                        <a:t>chr8:11486464:C/T:1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7"/>
                        </a:rPr>
                        <a:t>rs2736340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chr8</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11486464</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18"/>
                        </a:rPr>
                        <a:t>FAM167A</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585874729"/>
                  </a:ext>
                </a:extLst>
              </a:tr>
              <a:tr h="205300">
                <a:tc>
                  <a:txBody>
                    <a:bodyPr/>
                    <a:lstStyle/>
                    <a:p>
                      <a:pPr algn="l" fontAlgn="b"/>
                      <a:r>
                        <a:rPr lang="en-US" sz="1200" b="1" u="none" strike="noStrike">
                          <a:effectLst/>
                        </a:rPr>
                        <a:t>chr1:113834946:A/G:1</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b="1" u="sng" strike="noStrike">
                          <a:effectLst/>
                          <a:hlinkClick r:id="rId19"/>
                        </a:rPr>
                        <a:t>rs2476601</a:t>
                      </a:r>
                      <a:endParaRPr lang="en-US" sz="1200" b="1"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b="1" u="none" strike="noStrike">
                          <a:effectLst/>
                        </a:rPr>
                        <a:t>chr1</a:t>
                      </a:r>
                      <a:endParaRPr lang="en-US" sz="1200" b="1" i="0" u="none" strike="noStrike">
                        <a:effectLst/>
                        <a:latin typeface="Arial" panose="020B0604020202020204" pitchFamily="34" charset="0"/>
                      </a:endParaRPr>
                    </a:p>
                  </a:txBody>
                  <a:tcPr marL="9525" marR="9525" marT="9525" marB="0" anchor="b"/>
                </a:tc>
                <a:tc>
                  <a:txBody>
                    <a:bodyPr/>
                    <a:lstStyle/>
                    <a:p>
                      <a:pPr algn="r" fontAlgn="b"/>
                      <a:r>
                        <a:rPr lang="en-US" sz="1200" b="1" u="none" strike="noStrike">
                          <a:effectLst/>
                        </a:rPr>
                        <a:t>113834946</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b="1" u="sng" strike="noStrike">
                          <a:effectLst/>
                          <a:hlinkClick r:id="rId20"/>
                        </a:rPr>
                        <a:t>PTPN22</a:t>
                      </a:r>
                      <a:endParaRPr lang="en-US" sz="1200" b="1"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b="1" u="none" strike="noStrike">
                          <a:effectLst/>
                        </a:rPr>
                        <a:t>protein_coding</a:t>
                      </a:r>
                      <a:endParaRPr lang="en-US" sz="1200" b="1" i="0" u="none" strike="noStrike">
                        <a:effectLst/>
                        <a:latin typeface="Arial" panose="020B0604020202020204" pitchFamily="34" charset="0"/>
                      </a:endParaRPr>
                    </a:p>
                  </a:txBody>
                  <a:tcPr marL="9525" marR="9525" marT="9525" marB="0" anchor="b"/>
                </a:tc>
                <a:tc>
                  <a:txBody>
                    <a:bodyPr/>
                    <a:lstStyle/>
                    <a:p>
                      <a:pPr algn="l" fontAlgn="b"/>
                      <a:r>
                        <a:rPr lang="en-US" sz="1200" b="1" u="none" strike="noStrike" dirty="0">
                          <a:effectLst/>
                        </a:rPr>
                        <a:t>coding nonsyn,intronic,non-coding,3utr</a:t>
                      </a:r>
                      <a:endParaRPr lang="en-US" sz="12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3328321412"/>
                  </a:ext>
                </a:extLst>
              </a:tr>
              <a:tr h="205300">
                <a:tc>
                  <a:txBody>
                    <a:bodyPr/>
                    <a:lstStyle/>
                    <a:p>
                      <a:pPr algn="l" fontAlgn="b"/>
                      <a:r>
                        <a:rPr lang="en-US" sz="1200" u="none" strike="noStrike">
                          <a:effectLst/>
                        </a:rPr>
                        <a:t>chr1:172658358:C/T:1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1"/>
                        </a:rPr>
                        <a:t>rs763110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172658358</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2"/>
                        </a:rPr>
                        <a:t>FASLG</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95117913"/>
                  </a:ext>
                </a:extLst>
              </a:tr>
              <a:tr h="205300">
                <a:tc>
                  <a:txBody>
                    <a:bodyPr/>
                    <a:lstStyle/>
                    <a:p>
                      <a:pPr algn="l" fontAlgn="b"/>
                      <a:r>
                        <a:rPr lang="en-US" sz="1200" u="none" strike="noStrike">
                          <a:effectLst/>
                        </a:rPr>
                        <a:t>chr16:31265490:G/A:1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3"/>
                        </a:rPr>
                        <a:t>rs1143679</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chr16</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31265490</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4"/>
                        </a:rPr>
                        <a:t>ITGAM</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coding nonsyn</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14433742"/>
                  </a:ext>
                </a:extLst>
              </a:tr>
              <a:tr h="205300">
                <a:tc>
                  <a:txBody>
                    <a:bodyPr/>
                    <a:lstStyle/>
                    <a:p>
                      <a:pPr algn="l" fontAlgn="b"/>
                      <a:r>
                        <a:rPr lang="en-US" sz="1200" u="none" strike="noStrike">
                          <a:effectLst/>
                        </a:rPr>
                        <a:t>chr7:128938247:T/G:1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5"/>
                        </a:rPr>
                        <a:t>rs2004640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chr7</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128938247</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6"/>
                        </a:rPr>
                        <a:t>IRF5</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intronic,non-coding intronic,5upstream</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969725993"/>
                  </a:ext>
                </a:extLst>
              </a:tr>
              <a:tr h="205300">
                <a:tc>
                  <a:txBody>
                    <a:bodyPr/>
                    <a:lstStyle/>
                    <a:p>
                      <a:pPr algn="l" fontAlgn="b"/>
                      <a:r>
                        <a:rPr lang="en-US" sz="1200" u="none" strike="noStrike">
                          <a:effectLst/>
                        </a:rPr>
                        <a:t>chr5:160485411:C/G:1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7"/>
                        </a:rPr>
                        <a:t>rs2910164</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chr5</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160485411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8"/>
                        </a:rPr>
                        <a:t>MIR3142HG</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lincRNA</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non-coding</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767568755"/>
                  </a:ext>
                </a:extLst>
              </a:tr>
              <a:tr h="205300">
                <a:tc>
                  <a:txBody>
                    <a:bodyPr/>
                    <a:lstStyle/>
                    <a:p>
                      <a:pPr algn="l" fontAlgn="b"/>
                      <a:r>
                        <a:rPr lang="en-US" sz="1200" u="none" strike="noStrike">
                          <a:effectLst/>
                        </a:rPr>
                        <a:t>chr5:160485411:C/G:1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7"/>
                        </a:rPr>
                        <a:t>rs2910164</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chr5</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160485411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9"/>
                        </a:rPr>
                        <a:t>MIR146A</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miRNA</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non-coding</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297222647"/>
                  </a:ext>
                </a:extLst>
              </a:tr>
              <a:tr h="205300">
                <a:tc>
                  <a:txBody>
                    <a:bodyPr/>
                    <a:lstStyle/>
                    <a:p>
                      <a:pPr algn="l" fontAlgn="b"/>
                      <a:r>
                        <a:rPr lang="en-US" sz="1200" u="none" strike="noStrike">
                          <a:effectLst/>
                        </a:rPr>
                        <a:t>chr2:162267541:C/T:1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0"/>
                        </a:rPr>
                        <a:t>rs1990760</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chr2</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162267541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1"/>
                        </a:rPr>
                        <a:t>IFIH1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coding nonsyn</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43294022"/>
                  </a:ext>
                </a:extLst>
              </a:tr>
              <a:tr h="205300">
                <a:tc>
                  <a:txBody>
                    <a:bodyPr/>
                    <a:lstStyle/>
                    <a:p>
                      <a:pPr algn="l" fontAlgn="b"/>
                      <a:r>
                        <a:rPr lang="en-US" sz="1200" u="none" strike="noStrike">
                          <a:effectLst/>
                        </a:rPr>
                        <a:t>chr2:191099907:T/G:1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2"/>
                        </a:rPr>
                        <a:t>rs7574865</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chr2</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191099907</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3"/>
                        </a:rPr>
                        <a:t>STAT4</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intronic,non-coding 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638143097"/>
                  </a:ext>
                </a:extLst>
              </a:tr>
              <a:tr h="205300">
                <a:tc>
                  <a:txBody>
                    <a:bodyPr/>
                    <a:lstStyle/>
                    <a:p>
                      <a:pPr algn="l" fontAlgn="b"/>
                      <a:r>
                        <a:rPr lang="en-US" sz="1200" u="none" strike="noStrike">
                          <a:effectLst/>
                        </a:rPr>
                        <a:t>chr3:52227015:A/G:1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4"/>
                        </a:rPr>
                        <a:t>rs187084</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chr3</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52227015</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5"/>
                        </a:rPr>
                        <a:t>AC097637.1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225881337"/>
                  </a:ext>
                </a:extLst>
              </a:tr>
              <a:tr h="205300">
                <a:tc>
                  <a:txBody>
                    <a:bodyPr/>
                    <a:lstStyle/>
                    <a:p>
                      <a:pPr algn="l" fontAlgn="b"/>
                      <a:r>
                        <a:rPr lang="en-US" sz="1200" u="none" strike="noStrike">
                          <a:effectLst/>
                        </a:rPr>
                        <a:t>chr11:112164735:T/G:1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6"/>
                        </a:rPr>
                        <a:t>rs1946518</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112164735</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7"/>
                        </a:rPr>
                        <a:t>SDHD</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non-coding intronic,intronic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186375312"/>
                  </a:ext>
                </a:extLst>
              </a:tr>
              <a:tr h="205300">
                <a:tc>
                  <a:txBody>
                    <a:bodyPr/>
                    <a:lstStyle/>
                    <a:p>
                      <a:pPr algn="l" fontAlgn="b"/>
                      <a:r>
                        <a:rPr lang="en-US" sz="1200" u="none" strike="noStrike">
                          <a:effectLst/>
                        </a:rPr>
                        <a:t>chr2:203745673:C/T:1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8"/>
                        </a:rPr>
                        <a:t>rs1980422</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chr2</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203745673</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22"/>
                        </a:rPr>
                        <a:t>FASLG</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tc>
                  <a:txBody>
                    <a:bodyPr/>
                    <a:lstStyle/>
                    <a:p>
                      <a:pPr algn="l" fontAlgn="b"/>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904965618"/>
                  </a:ext>
                </a:extLst>
              </a:tr>
              <a:tr h="205300">
                <a:tc>
                  <a:txBody>
                    <a:bodyPr/>
                    <a:lstStyle/>
                    <a:p>
                      <a:pPr algn="l" fontAlgn="b"/>
                      <a:r>
                        <a:rPr lang="en-US" sz="1200" u="none" strike="noStrike">
                          <a:effectLst/>
                        </a:rPr>
                        <a:t>chr18:69864406:T/A/C:1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39"/>
                        </a:rPr>
                        <a:t>rs763361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chr18</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69864406</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0"/>
                        </a:rPr>
                        <a:t>CD226</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coding nonsyn|nonsyn,intronic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711262686"/>
                  </a:ext>
                </a:extLst>
              </a:tr>
              <a:tr h="205300">
                <a:tc>
                  <a:txBody>
                    <a:bodyPr/>
                    <a:lstStyle/>
                    <a:p>
                      <a:pPr algn="l" fontAlgn="b"/>
                      <a:r>
                        <a:rPr lang="en-US" sz="1200" u="none" strike="noStrike">
                          <a:effectLst/>
                        </a:rPr>
                        <a:t>chr1:67222666:T/C:1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1"/>
                        </a:rPr>
                        <a:t>rs10489629</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67222666</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2"/>
                        </a:rPr>
                        <a:t>C1orf141</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329162927"/>
                  </a:ext>
                </a:extLst>
              </a:tr>
              <a:tr h="205300">
                <a:tc>
                  <a:txBody>
                    <a:bodyPr/>
                    <a:lstStyle/>
                    <a:p>
                      <a:pPr algn="l" fontAlgn="b"/>
                      <a:r>
                        <a:rPr lang="en-US" sz="1200" u="none" strike="noStrike">
                          <a:effectLst/>
                        </a:rPr>
                        <a:t>chr1:67222666:T/C:1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1"/>
                        </a:rPr>
                        <a:t>rs10489629</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67222666</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3"/>
                        </a:rPr>
                        <a:t>IL23R</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632695517"/>
                  </a:ext>
                </a:extLst>
              </a:tr>
              <a:tr h="205300">
                <a:tc>
                  <a:txBody>
                    <a:bodyPr/>
                    <a:lstStyle/>
                    <a:p>
                      <a:pPr algn="l" fontAlgn="b"/>
                      <a:r>
                        <a:rPr lang="en-US" sz="1200" u="none" strike="noStrike">
                          <a:effectLst/>
                        </a:rPr>
                        <a:t>chr13:73918865:G/A:1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4"/>
                        </a:rPr>
                        <a:t>rs1887346</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chr13</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73918865</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5"/>
                        </a:rPr>
                        <a:t>KLF12</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protein_coding</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none" strike="noStrike">
                          <a:effectLst/>
                        </a:rPr>
                        <a:t>intronic,non-coding intronic</a:t>
                      </a:r>
                      <a:endParaRPr lang="en-US" sz="12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626849974"/>
                  </a:ext>
                </a:extLst>
              </a:tr>
              <a:tr h="205300">
                <a:tc>
                  <a:txBody>
                    <a:bodyPr/>
                    <a:lstStyle/>
                    <a:p>
                      <a:pPr algn="l" fontAlgn="b"/>
                      <a:r>
                        <a:rPr lang="en-US" sz="1200" u="none" strike="noStrike">
                          <a:effectLst/>
                        </a:rPr>
                        <a:t>chr11:118741072:G/A:1</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a:effectLst/>
                          <a:hlinkClick r:id="rId46"/>
                        </a:rPr>
                        <a:t>rs10892279</a:t>
                      </a:r>
                      <a:endParaRPr lang="en-US" sz="1200" b="0" i="0" u="sng" strike="noStrike">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chr11</a:t>
                      </a:r>
                      <a:endParaRPr lang="en-US" sz="1200" b="0" i="0" u="none" strike="noStrike">
                        <a:effectLst/>
                        <a:latin typeface="Arial" panose="020B0604020202020204" pitchFamily="34" charset="0"/>
                      </a:endParaRPr>
                    </a:p>
                  </a:txBody>
                  <a:tcPr marL="9525" marR="9525" marT="9525" marB="0" anchor="b"/>
                </a:tc>
                <a:tc>
                  <a:txBody>
                    <a:bodyPr/>
                    <a:lstStyle/>
                    <a:p>
                      <a:pPr algn="r" fontAlgn="b"/>
                      <a:r>
                        <a:rPr lang="en-US" sz="1200" u="none" strike="noStrike">
                          <a:effectLst/>
                        </a:rPr>
                        <a:t>118741072</a:t>
                      </a:r>
                      <a:endParaRPr lang="en-US" sz="1200" b="0" i="0" u="none" strike="noStrike">
                        <a:effectLst/>
                        <a:latin typeface="Arial" panose="020B0604020202020204" pitchFamily="34" charset="0"/>
                      </a:endParaRPr>
                    </a:p>
                  </a:txBody>
                  <a:tcPr marL="9525" marR="9525" marT="9525" marB="0" anchor="b"/>
                </a:tc>
                <a:tc>
                  <a:txBody>
                    <a:bodyPr/>
                    <a:lstStyle/>
                    <a:p>
                      <a:pPr algn="l" fontAlgn="b"/>
                      <a:r>
                        <a:rPr lang="en-US" sz="1200" u="sng" strike="noStrike" dirty="0">
                          <a:effectLst/>
                          <a:hlinkClick r:id="rId47"/>
                        </a:rPr>
                        <a:t>AP002954.1</a:t>
                      </a:r>
                      <a:endParaRPr lang="en-US" sz="1200" b="0" i="0" u="sng" strike="noStrike" dirty="0">
                        <a:solidFill>
                          <a:srgbClr val="0000FF"/>
                        </a:solidFill>
                        <a:effectLst/>
                        <a:latin typeface="Arial" panose="020B0604020202020204" pitchFamily="34" charset="0"/>
                      </a:endParaRPr>
                    </a:p>
                  </a:txBody>
                  <a:tcPr marL="9525" marR="9525" marT="9525" marB="0" anchor="b"/>
                </a:tc>
                <a:tc>
                  <a:txBody>
                    <a:bodyPr/>
                    <a:lstStyle/>
                    <a:p>
                      <a:pPr algn="l" fontAlgn="b"/>
                      <a:r>
                        <a:rPr lang="en-US" sz="1200" u="none" strike="noStrike" dirty="0" err="1">
                          <a:effectLst/>
                        </a:rPr>
                        <a:t>antisense_RNA</a:t>
                      </a:r>
                      <a:endParaRPr lang="en-US" sz="1200" b="0" i="0" u="none" strike="noStrike" dirty="0">
                        <a:effectLst/>
                        <a:latin typeface="Arial" panose="020B0604020202020204" pitchFamily="34" charset="0"/>
                      </a:endParaRPr>
                    </a:p>
                  </a:txBody>
                  <a:tcPr marL="9525" marR="9525" marT="9525" marB="0" anchor="b"/>
                </a:tc>
                <a:tc>
                  <a:txBody>
                    <a:bodyPr/>
                    <a:lstStyle/>
                    <a:p>
                      <a:pPr algn="l" fontAlgn="b"/>
                      <a:r>
                        <a:rPr lang="en-US" sz="1200" u="none" strike="noStrike" dirty="0">
                          <a:effectLst/>
                        </a:rPr>
                        <a:t>non-coding </a:t>
                      </a:r>
                      <a:r>
                        <a:rPr lang="en-US" sz="1200" u="none" strike="noStrike" dirty="0" err="1">
                          <a:effectLst/>
                        </a:rPr>
                        <a:t>intronic</a:t>
                      </a:r>
                      <a:endParaRPr lang="en-US" sz="12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467786260"/>
                  </a:ext>
                </a:extLst>
              </a:tr>
            </a:tbl>
          </a:graphicData>
        </a:graphic>
      </p:graphicFrame>
      <p:sp>
        <p:nvSpPr>
          <p:cNvPr id="3" name="Rectangle 2"/>
          <p:cNvSpPr/>
          <p:nvPr/>
        </p:nvSpPr>
        <p:spPr>
          <a:xfrm>
            <a:off x="2091559" y="155787"/>
            <a:ext cx="9648496" cy="369332"/>
          </a:xfrm>
          <a:prstGeom prst="rect">
            <a:avLst/>
          </a:prstGeom>
        </p:spPr>
        <p:txBody>
          <a:bodyPr wrap="square">
            <a:spAutoFit/>
          </a:bodyPr>
          <a:lstStyle/>
          <a:p>
            <a:pPr fontAlgn="base"/>
            <a:r>
              <a:rPr lang="en-US" b="1" dirty="0" smtClean="0">
                <a:solidFill>
                  <a:srgbClr val="2A2A2A"/>
                </a:solidFill>
                <a:latin typeface="Source Sans Pro"/>
              </a:rPr>
              <a:t>Association Study based Meta Analysis to Rheumatoid Arthritis</a:t>
            </a:r>
            <a:endParaRPr lang="en-US" dirty="0"/>
          </a:p>
        </p:txBody>
      </p:sp>
      <p:sp>
        <p:nvSpPr>
          <p:cNvPr id="4" name="Rectangle 3"/>
          <p:cNvSpPr/>
          <p:nvPr/>
        </p:nvSpPr>
        <p:spPr>
          <a:xfrm>
            <a:off x="156230" y="6333223"/>
            <a:ext cx="11899135" cy="338554"/>
          </a:xfrm>
          <a:prstGeom prst="rect">
            <a:avLst/>
          </a:prstGeom>
        </p:spPr>
        <p:txBody>
          <a:bodyPr wrap="square">
            <a:spAutoFit/>
          </a:bodyPr>
          <a:lstStyle/>
          <a:p>
            <a:r>
              <a:rPr lang="en-US" sz="1600" dirty="0">
                <a:solidFill>
                  <a:srgbClr val="000000"/>
                </a:solidFill>
                <a:latin typeface="arial" panose="020B0604020202020204" pitchFamily="34" charset="0"/>
              </a:rPr>
              <a:t>Association between PADI4 and rheumatoid arthritis: a </a:t>
            </a:r>
            <a:r>
              <a:rPr lang="en-US" sz="1600" dirty="0" smtClean="0">
                <a:solidFill>
                  <a:srgbClr val="000000"/>
                </a:solidFill>
                <a:latin typeface="arial" panose="020B0604020202020204" pitchFamily="34" charset="0"/>
              </a:rPr>
              <a:t>meta-analysis. </a:t>
            </a:r>
            <a:r>
              <a:rPr lang="en-US" sz="1600" u="sng" dirty="0">
                <a:hlinkClick r:id="rId48" tooltip="Rheumatology (Oxford, England)."/>
              </a:rPr>
              <a:t>Rheumatology (Oxford).</a:t>
            </a:r>
            <a:r>
              <a:rPr lang="en-US" sz="1600" dirty="0"/>
              <a:t> 2006 Jul;45(7):804-7. </a:t>
            </a:r>
            <a:r>
              <a:rPr lang="en-US" sz="1600" dirty="0" err="1"/>
              <a:t>Epub</a:t>
            </a:r>
            <a:r>
              <a:rPr lang="en-US" sz="1600" dirty="0"/>
              <a:t> 2006 Jan 31</a:t>
            </a:r>
            <a:r>
              <a:rPr lang="en-US" sz="1600" dirty="0" smtClean="0"/>
              <a:t>.</a:t>
            </a:r>
            <a:endParaRPr lang="en-US" sz="1600" dirty="0"/>
          </a:p>
        </p:txBody>
      </p:sp>
    </p:spTree>
    <p:extLst>
      <p:ext uri="{BB962C8B-B14F-4D97-AF65-F5344CB8AC3E}">
        <p14:creationId xmlns:p14="http://schemas.microsoft.com/office/powerpoint/2010/main" val="93631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4466" y="315311"/>
            <a:ext cx="7104003" cy="6374359"/>
          </a:xfrm>
          <a:prstGeom prst="rect">
            <a:avLst/>
          </a:prstGeom>
        </p:spPr>
      </p:pic>
    </p:spTree>
    <p:extLst>
      <p:ext uri="{BB962C8B-B14F-4D97-AF65-F5344CB8AC3E}">
        <p14:creationId xmlns:p14="http://schemas.microsoft.com/office/powerpoint/2010/main" val="262359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77764"/>
            <a:ext cx="7228033" cy="5815833"/>
          </a:xfrm>
          <a:prstGeom prst="rect">
            <a:avLst/>
          </a:prstGeom>
        </p:spPr>
      </p:pic>
      <p:sp>
        <p:nvSpPr>
          <p:cNvPr id="4" name="TextBox 3"/>
          <p:cNvSpPr txBox="1"/>
          <p:nvPr/>
        </p:nvSpPr>
        <p:spPr>
          <a:xfrm>
            <a:off x="94592" y="105104"/>
            <a:ext cx="6540252" cy="461665"/>
          </a:xfrm>
          <a:prstGeom prst="rect">
            <a:avLst/>
          </a:prstGeom>
          <a:noFill/>
        </p:spPr>
        <p:txBody>
          <a:bodyPr wrap="none" rtlCol="0">
            <a:spAutoFit/>
          </a:bodyPr>
          <a:lstStyle/>
          <a:p>
            <a:r>
              <a:rPr lang="en-US" sz="2400" dirty="0" smtClean="0"/>
              <a:t>UK-Biobank Rheumatoid Arthritis ICD-10 Structure </a:t>
            </a:r>
            <a:endParaRPr lang="en-US" sz="2400" dirty="0"/>
          </a:p>
        </p:txBody>
      </p:sp>
    </p:spTree>
    <p:extLst>
      <p:ext uri="{BB962C8B-B14F-4D97-AF65-F5344CB8AC3E}">
        <p14:creationId xmlns:p14="http://schemas.microsoft.com/office/powerpoint/2010/main" val="356181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79" y="619320"/>
            <a:ext cx="6539734" cy="6154632"/>
          </a:xfrm>
          <a:prstGeom prst="rect">
            <a:avLst/>
          </a:prstGeom>
        </p:spPr>
      </p:pic>
      <p:sp>
        <p:nvSpPr>
          <p:cNvPr id="3" name="TextBox 2"/>
          <p:cNvSpPr txBox="1"/>
          <p:nvPr/>
        </p:nvSpPr>
        <p:spPr>
          <a:xfrm>
            <a:off x="94592" y="73573"/>
            <a:ext cx="6540252" cy="461665"/>
          </a:xfrm>
          <a:prstGeom prst="rect">
            <a:avLst/>
          </a:prstGeom>
          <a:noFill/>
        </p:spPr>
        <p:txBody>
          <a:bodyPr wrap="none" rtlCol="0">
            <a:spAutoFit/>
          </a:bodyPr>
          <a:lstStyle/>
          <a:p>
            <a:r>
              <a:rPr lang="en-US" sz="2400" dirty="0" smtClean="0"/>
              <a:t>UK-Biobank Rheumatoid Arthritis ICD-10 Structure </a:t>
            </a:r>
            <a:endParaRPr lang="en-US" sz="2400" dirty="0"/>
          </a:p>
        </p:txBody>
      </p:sp>
    </p:spTree>
    <p:extLst>
      <p:ext uri="{BB962C8B-B14F-4D97-AF65-F5344CB8AC3E}">
        <p14:creationId xmlns:p14="http://schemas.microsoft.com/office/powerpoint/2010/main" val="281919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4376" y="0"/>
            <a:ext cx="3598870" cy="369332"/>
          </a:xfrm>
          <a:prstGeom prst="rect">
            <a:avLst/>
          </a:prstGeom>
        </p:spPr>
        <p:txBody>
          <a:bodyPr wrap="none">
            <a:spAutoFit/>
          </a:bodyPr>
          <a:lstStyle/>
          <a:p>
            <a:r>
              <a:rPr lang="en-US" dirty="0" smtClean="0"/>
              <a:t>Prevalence </a:t>
            </a:r>
            <a:r>
              <a:rPr lang="en-US" dirty="0"/>
              <a:t>of </a:t>
            </a:r>
            <a:r>
              <a:rPr lang="en-US" dirty="0" smtClean="0"/>
              <a:t>Autoimmune Diseases</a:t>
            </a:r>
            <a:endParaRPr lang="en-US" dirty="0"/>
          </a:p>
        </p:txBody>
      </p:sp>
      <p:grpSp>
        <p:nvGrpSpPr>
          <p:cNvPr id="7" name="Group 6"/>
          <p:cNvGrpSpPr/>
          <p:nvPr/>
        </p:nvGrpSpPr>
        <p:grpSpPr>
          <a:xfrm>
            <a:off x="75057" y="0"/>
            <a:ext cx="11938267" cy="6757830"/>
            <a:chOff x="75057" y="0"/>
            <a:chExt cx="11938267" cy="6757830"/>
          </a:xfrm>
        </p:grpSpPr>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611" y="328369"/>
              <a:ext cx="3819775" cy="293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r="22002"/>
            <a:stretch/>
          </p:blipFill>
          <p:spPr>
            <a:xfrm>
              <a:off x="7693246" y="0"/>
              <a:ext cx="4025790" cy="3088666"/>
            </a:xfrm>
            <a:prstGeom prst="rect">
              <a:avLst/>
            </a:prstGeom>
          </p:spPr>
        </p:pic>
        <p:pic>
          <p:nvPicPr>
            <p:cNvPr id="3" name="Picture 2"/>
            <p:cNvPicPr>
              <a:picLocks noChangeAspect="1"/>
            </p:cNvPicPr>
            <p:nvPr/>
          </p:nvPicPr>
          <p:blipFill rotWithShape="1">
            <a:blip r:embed="rId5"/>
            <a:srcRect r="7678"/>
            <a:stretch/>
          </p:blipFill>
          <p:spPr>
            <a:xfrm>
              <a:off x="7215028" y="2859805"/>
              <a:ext cx="4798296" cy="3898025"/>
            </a:xfrm>
            <a:prstGeom prst="rect">
              <a:avLst/>
            </a:prstGeom>
          </p:spPr>
        </p:pic>
        <p:pic>
          <p:nvPicPr>
            <p:cNvPr id="4" name="Picture 3"/>
            <p:cNvPicPr>
              <a:picLocks noChangeAspect="1"/>
            </p:cNvPicPr>
            <p:nvPr/>
          </p:nvPicPr>
          <p:blipFill>
            <a:blip r:embed="rId6"/>
            <a:stretch>
              <a:fillRect/>
            </a:stretch>
          </p:blipFill>
          <p:spPr>
            <a:xfrm>
              <a:off x="75057" y="3389906"/>
              <a:ext cx="3057118" cy="3367924"/>
            </a:xfrm>
            <a:prstGeom prst="rect">
              <a:avLst/>
            </a:prstGeom>
          </p:spPr>
        </p:pic>
        <p:pic>
          <p:nvPicPr>
            <p:cNvPr id="5" name="Picture 4"/>
            <p:cNvPicPr>
              <a:picLocks noChangeAspect="1"/>
            </p:cNvPicPr>
            <p:nvPr/>
          </p:nvPicPr>
          <p:blipFill>
            <a:blip r:embed="rId7"/>
            <a:stretch>
              <a:fillRect/>
            </a:stretch>
          </p:blipFill>
          <p:spPr>
            <a:xfrm>
              <a:off x="75057" y="328369"/>
              <a:ext cx="3977971" cy="2531436"/>
            </a:xfrm>
            <a:prstGeom prst="rect">
              <a:avLst/>
            </a:prstGeom>
          </p:spPr>
        </p:pic>
        <p:pic>
          <p:nvPicPr>
            <p:cNvPr id="1028" name="Picture 4" descr="Image result for prevalence of autoimmune diseas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7458" y="2900768"/>
              <a:ext cx="3810000" cy="3495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100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470" y="0"/>
            <a:ext cx="11715750" cy="3286125"/>
          </a:xfrm>
          <a:prstGeom prst="rect">
            <a:avLst/>
          </a:prstGeom>
        </p:spPr>
      </p:pic>
      <p:pic>
        <p:nvPicPr>
          <p:cNvPr id="3" name="Picture 2"/>
          <p:cNvPicPr>
            <a:picLocks noChangeAspect="1"/>
          </p:cNvPicPr>
          <p:nvPr/>
        </p:nvPicPr>
        <p:blipFill>
          <a:blip r:embed="rId3"/>
          <a:stretch>
            <a:fillRect/>
          </a:stretch>
        </p:blipFill>
        <p:spPr>
          <a:xfrm>
            <a:off x="282137" y="3016796"/>
            <a:ext cx="11144250" cy="3409950"/>
          </a:xfrm>
          <a:prstGeom prst="rect">
            <a:avLst/>
          </a:prstGeom>
        </p:spPr>
      </p:pic>
    </p:spTree>
    <p:extLst>
      <p:ext uri="{BB962C8B-B14F-4D97-AF65-F5344CB8AC3E}">
        <p14:creationId xmlns:p14="http://schemas.microsoft.com/office/powerpoint/2010/main" val="111061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23" y="1495350"/>
            <a:ext cx="9188341" cy="5362650"/>
          </a:xfrm>
          <a:prstGeom prst="rect">
            <a:avLst/>
          </a:prstGeom>
        </p:spPr>
      </p:pic>
    </p:spTree>
    <p:extLst>
      <p:ext uri="{BB962C8B-B14F-4D97-AF65-F5344CB8AC3E}">
        <p14:creationId xmlns:p14="http://schemas.microsoft.com/office/powerpoint/2010/main" val="261753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11151</TotalTime>
  <Words>1700</Words>
  <Application>Microsoft Office PowerPoint</Application>
  <PresentationFormat>Widescreen</PresentationFormat>
  <Paragraphs>200</Paragraphs>
  <Slides>19</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AdvTT28cd547d.B</vt:lpstr>
      <vt:lpstr>AdvTTd7835f12</vt:lpstr>
      <vt:lpstr>-apple-system</vt:lpstr>
      <vt:lpstr>Arial</vt:lpstr>
      <vt:lpstr>Arial</vt:lpstr>
      <vt:lpstr>Calibri</vt:lpstr>
      <vt:lpstr>Calibri Light</vt:lpstr>
      <vt:lpstr>DengXian</vt:lpstr>
      <vt:lpstr>DengXian</vt:lpstr>
      <vt:lpstr>DengXian (Body)</vt:lpstr>
      <vt:lpstr>interfaceregular</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67</cp:revision>
  <dcterms:created xsi:type="dcterms:W3CDTF">2018-11-27T22:00:39Z</dcterms:created>
  <dcterms:modified xsi:type="dcterms:W3CDTF">2018-12-19T21:31:12Z</dcterms:modified>
</cp:coreProperties>
</file>